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</p:sldIdLst>
  <p:sldSz cy="5143500" cx="9144000"/>
  <p:notesSz cx="6858000" cy="9144000"/>
  <p:embeddedFontLst>
    <p:embeddedFont>
      <p:font typeface="Roboto"/>
      <p:regular r:id="rId151"/>
      <p:bold r:id="rId152"/>
      <p:italic r:id="rId153"/>
      <p:boldItalic r:id="rId154"/>
    </p:embeddedFont>
    <p:embeddedFont>
      <p:font typeface="Montserrat"/>
      <p:regular r:id="rId155"/>
      <p:bold r:id="rId156"/>
      <p:italic r:id="rId157"/>
      <p:boldItalic r:id="rId158"/>
    </p:embeddedFont>
    <p:embeddedFont>
      <p:font typeface="Arvo"/>
      <p:regular r:id="rId159"/>
      <p:bold r:id="rId160"/>
      <p:italic r:id="rId161"/>
      <p:boldItalic r:id="rId162"/>
    </p:embeddedFont>
    <p:embeddedFont>
      <p:font typeface="Montserrat Medium"/>
      <p:regular r:id="rId163"/>
      <p:bold r:id="rId164"/>
      <p:italic r:id="rId165"/>
      <p:boldItalic r:id="rId166"/>
    </p:embeddedFont>
    <p:embeddedFont>
      <p:font typeface="Pacifico"/>
      <p:regular r:id="rId167"/>
    </p:embeddedFont>
    <p:embeddedFont>
      <p:font typeface="Helvetica Neue"/>
      <p:regular r:id="rId168"/>
      <p:bold r:id="rId169"/>
      <p:italic r:id="rId170"/>
      <p:boldItalic r:id="rId171"/>
    </p:embeddedFont>
    <p:embeddedFont>
      <p:font typeface="Rubik"/>
      <p:regular r:id="rId172"/>
      <p:bold r:id="rId173"/>
      <p:italic r:id="rId174"/>
      <p:boldItalic r:id="rId175"/>
    </p:embeddedFont>
    <p:embeddedFont>
      <p:font typeface="Roboto Mono"/>
      <p:regular r:id="rId176"/>
      <p:bold r:id="rId177"/>
      <p:italic r:id="rId178"/>
      <p:boldItalic r:id="rId1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Thiele Nunes De Souz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176" Type="http://schemas.openxmlformats.org/officeDocument/2006/relationships/font" Target="fonts/RobotoMono-regular.fntdata"/><Relationship Id="rId36" Type="http://schemas.openxmlformats.org/officeDocument/2006/relationships/slide" Target="slides/slide30.xml"/><Relationship Id="rId175" Type="http://schemas.openxmlformats.org/officeDocument/2006/relationships/font" Target="fonts/Rubik-boldItalic.fntdata"/><Relationship Id="rId39" Type="http://schemas.openxmlformats.org/officeDocument/2006/relationships/slide" Target="slides/slide33.xml"/><Relationship Id="rId174" Type="http://schemas.openxmlformats.org/officeDocument/2006/relationships/font" Target="fonts/Rubik-italic.fntdata"/><Relationship Id="rId38" Type="http://schemas.openxmlformats.org/officeDocument/2006/relationships/slide" Target="slides/slide32.xml"/><Relationship Id="rId173" Type="http://schemas.openxmlformats.org/officeDocument/2006/relationships/font" Target="fonts/Rubik-bold.fntdata"/><Relationship Id="rId179" Type="http://schemas.openxmlformats.org/officeDocument/2006/relationships/font" Target="fonts/RobotoMono-boldItalic.fntdata"/><Relationship Id="rId178" Type="http://schemas.openxmlformats.org/officeDocument/2006/relationships/font" Target="fonts/RobotoMono-italic.fntdata"/><Relationship Id="rId177" Type="http://schemas.openxmlformats.org/officeDocument/2006/relationships/font" Target="fonts/RobotoMono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commentAuthors" Target="commentAuthor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font" Target="fonts/Rubik-regular.fntdata"/><Relationship Id="rId65" Type="http://schemas.openxmlformats.org/officeDocument/2006/relationships/slide" Target="slides/slide59.xml"/><Relationship Id="rId171" Type="http://schemas.openxmlformats.org/officeDocument/2006/relationships/font" Target="fonts/HelveticaNeue-boldItalic.fntdata"/><Relationship Id="rId68" Type="http://schemas.openxmlformats.org/officeDocument/2006/relationships/slide" Target="slides/slide62.xml"/><Relationship Id="rId170" Type="http://schemas.openxmlformats.org/officeDocument/2006/relationships/font" Target="fonts/HelveticaNeue-italic.fntdata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font" Target="fonts/MontserratMedium-italic.fntdata"/><Relationship Id="rId69" Type="http://schemas.openxmlformats.org/officeDocument/2006/relationships/slide" Target="slides/slide63.xml"/><Relationship Id="rId164" Type="http://schemas.openxmlformats.org/officeDocument/2006/relationships/font" Target="fonts/MontserratMedium-bold.fntdata"/><Relationship Id="rId163" Type="http://schemas.openxmlformats.org/officeDocument/2006/relationships/font" Target="fonts/MontserratMedium-regular.fntdata"/><Relationship Id="rId162" Type="http://schemas.openxmlformats.org/officeDocument/2006/relationships/font" Target="fonts/Arvo-boldItalic.fntdata"/><Relationship Id="rId169" Type="http://schemas.openxmlformats.org/officeDocument/2006/relationships/font" Target="fonts/HelveticaNeue-bold.fntdata"/><Relationship Id="rId168" Type="http://schemas.openxmlformats.org/officeDocument/2006/relationships/font" Target="fonts/HelveticaNeue-regular.fntdata"/><Relationship Id="rId167" Type="http://schemas.openxmlformats.org/officeDocument/2006/relationships/font" Target="fonts/Pacifico-regular.fntdata"/><Relationship Id="rId166" Type="http://schemas.openxmlformats.org/officeDocument/2006/relationships/font" Target="fonts/MontserratMedium-boldItalic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font" Target="fonts/Arvo-italic.fntdata"/><Relationship Id="rId54" Type="http://schemas.openxmlformats.org/officeDocument/2006/relationships/slide" Target="slides/slide48.xml"/><Relationship Id="rId160" Type="http://schemas.openxmlformats.org/officeDocument/2006/relationships/font" Target="fonts/Arvo-bold.fntdata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font" Target="fonts/Arvo-regular.fntdata"/><Relationship Id="rId59" Type="http://schemas.openxmlformats.org/officeDocument/2006/relationships/slide" Target="slides/slide53.xml"/><Relationship Id="rId154" Type="http://schemas.openxmlformats.org/officeDocument/2006/relationships/font" Target="fonts/Roboto-boldItalic.fntdata"/><Relationship Id="rId58" Type="http://schemas.openxmlformats.org/officeDocument/2006/relationships/slide" Target="slides/slide52.xml"/><Relationship Id="rId153" Type="http://schemas.openxmlformats.org/officeDocument/2006/relationships/font" Target="fonts/Roboto-italic.fntdata"/><Relationship Id="rId152" Type="http://schemas.openxmlformats.org/officeDocument/2006/relationships/font" Target="fonts/Roboto-bold.fntdata"/><Relationship Id="rId151" Type="http://schemas.openxmlformats.org/officeDocument/2006/relationships/font" Target="fonts/Roboto-regular.fntdata"/><Relationship Id="rId158" Type="http://schemas.openxmlformats.org/officeDocument/2006/relationships/font" Target="fonts/Montserrat-boldItalic.fntdata"/><Relationship Id="rId157" Type="http://schemas.openxmlformats.org/officeDocument/2006/relationships/font" Target="fonts/Montserrat-italic.fntdata"/><Relationship Id="rId156" Type="http://schemas.openxmlformats.org/officeDocument/2006/relationships/font" Target="fonts/Montserrat-bold.fntdata"/><Relationship Id="rId155" Type="http://schemas.openxmlformats.org/officeDocument/2006/relationships/font" Target="fonts/Montserrat-regular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3-29T21:55:12.291">
    <p:pos x="315" y="834"/>
    <p:text>https://www.loom.com/share/c275e9cc8b6749789a36753b8d02d424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03-29T21:55:22.867">
    <p:pos x="315" y="834"/>
    <p:text>https://www.loom.com/share/b5aee096028f4d8581438f0143e08fc5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3-03-29T21:56:58.112">
    <p:pos x="315" y="834"/>
    <p:text>https://www.loom.com/share/62ad81b0c3ed46ea896338afd51de921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3-03-29T21:58:05.184">
    <p:pos x="315" y="834"/>
    <p:text>https://www.loom.com/share/e96c2c98c8274bc4a88f884a225d7e8f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4389716b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4389716b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3bc5559b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43bc5559b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8f8bb78e56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8f8bb78e56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8f8bb78e56_0_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8f8bb78e56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f8bb78e56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f8bb78e56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8f8bb78e56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8f8bb78e56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f8bb78e56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f8bb78e56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8f8bb78e56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8f8bb78e56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8f8bb78e56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8f8bb78e56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8f8bb78e56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8f8bb78e56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8f8bb78e56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8f8bb78e56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8f8bb78e56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8f8bb78e56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3bc5559b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43bc5559b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8f8bb78e56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8f8bb78e56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8f8bb78e56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8f8bb78e56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8f8bb78e56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8f8bb78e56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f8bb78e56_0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f8bb78e56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8f8bb78e56_0_4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8f8bb78e56_0_4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8f8bb78e56_0_4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8f8bb78e56_0_4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8f8bb78e56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8f8bb78e56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8f8bb78e56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8f8bb78e56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8f8bb78e56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8f8bb78e56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f8bb78e56_0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8f8bb78e56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43bc5559b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43bc5559b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8f8bb78e56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8f8bb78e56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8f8bb78e56_0_1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8f8bb78e56_0_1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8f8bb78e56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8f8bb78e56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f8bb78e56_0_1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f8bb78e56_0_1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373cee1eb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1373cee1eb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8f8bb78e56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8f8bb78e56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8f8bb78e56_0_4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8f8bb78e56_0_4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8f8bb78e56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8f8bb78e56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373cee1eb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373cee1eb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8f8bb78e56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8f8bb78e56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dfa23653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dfa23653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https://git-scm.com/downloads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8f8bb78e56_0_4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8f8bb78e56_0_4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f8bb78e56_0_4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8f8bb78e56_0_4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f8bb78e56_0_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f8bb78e56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8f8bb78e56_0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8f8bb78e56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8f8bb78e56_0_1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8f8bb78e56_0_1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8f8bb78e56_0_1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8f8bb78e56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8f8bb78e56_0_1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8f8bb78e56_0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8f8bb78e56_0_1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8f8bb78e56_0_1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f8bb78e56_0_4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f8bb78e56_0_4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eacc9d958c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eacc9d958c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86c23d0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86c23d0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373cee1ebe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1373cee1ebe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dfa23653f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1dfa23653f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1dfa23653f1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1dfa23653f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dfa23653f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1dfa23653f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1dfa23653f1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1dfa23653f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43bc5559b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43bc5559b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43bc5559b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43bc5559b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3bc5559b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43bc5559b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acc9d958c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acc9d958c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https://git-scm.com/downloads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f8bb78e5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f8bb78e5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acc9d958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eacc9d958c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86c23d06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286c23d06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f8bb78e56_0_4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f8bb78e56_0_4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af044236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af044236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f8bb78e56_0_4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f8bb78e56_0_4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286c23d06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286c23d06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af044257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af044257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Atenção: pode acontecer alguns erros de configuração de autoria via git bash, no windows. quando isso ocorrer, vale testar configurar autoria via shell do windows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86c23d06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86c23d06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f8bb78e56_0_4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f8bb78e56_0_4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f8bb78e56_0_4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f8bb78e56_0_4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f8bb78e56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f8bb78e5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389716b5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4389716b5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f8bb78e56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f8bb78e56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f8bb78e56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f8bb78e56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f8bb78e56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f8bb78e56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f8bb78e56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f8bb78e56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f8bb78e56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f8bb78e5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f8bb78e56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f8bb78e56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286c23d062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286c23d062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f8bb78e56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f8bb78e56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f8bb78e5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8f8bb78e5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f8bb78e56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8f8bb78e56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acc9d958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eacc9d958c_0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f8bb78e56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f8bb78e56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8bb78e5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8bb78e5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dfa23653f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dfa23653f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f8bb78e56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f8bb78e56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f8bb78e56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f8bb78e56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f8bb78e56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f8bb78e56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f8bb78e56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f8bb78e56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286c23d06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286c23d06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f8bb78e56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f8bb78e56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5790623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c5790623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86c23d062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286c23d062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286c23d06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286c23d06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f8bb78e56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f8bb78e56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f8bb78e56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f8bb78e56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f8bb78e56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8f8bb78e56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8f8bb78e56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8f8bb78e56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8f8bb78e56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8f8bb78e56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f8bb78e56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f8bb78e56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8f8bb78e56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8f8bb78e56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f8bb78e56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f8bb78e56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8f8bb78e56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8f8bb78e56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3bc5559b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43bc5559b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f8bb78e56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f8bb78e56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8f8bb78e56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8f8bb78e56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f8bb78e56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f8bb78e56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8f8bb78e56_0_4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8f8bb78e56_0_4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8f8bb78e56_0_4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8f8bb78e56_0_4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286c23d06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286c23d06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dfa23653f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dfa23653f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dfa23653f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dfa23653f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373cee1eb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373cee1eb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8f8bb78e56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8f8bb78e56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3bc5559b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43bc5559b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286c23d062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286c23d062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373cee1eb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373cee1eb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373cee1eb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373cee1eb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73cee1eb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373cee1eb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373cee1ebe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373cee1ebe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373cee1ebe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373cee1ebe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8f8bb78e56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8f8bb78e56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dfa23653f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dfa23653f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8f8bb78e56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8f8bb78e56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dfa23653f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dfa23653f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3bc5559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43bc5559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8f8bb78e56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8f8bb78e56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dfa23653f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dfa23653f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8f8bb78e56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8f8bb78e56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8f8bb78e56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8f8bb78e56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8f8bb78e56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8f8bb78e56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286c23d06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286c23d06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286c23d06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286c23d06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286c23d06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286c23d06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373cee1eb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373cee1eb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373cee1eb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373cee1eb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43bc5559b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43bc5559b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8f8bb78e56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8f8bb78e56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8f8bb78e56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8f8bb78e56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8f8bb78e56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8f8bb78e56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8f8bb78e56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8f8bb78e56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8f8bb78e56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8f8bb78e56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373cee1eb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373cee1eb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286c23d06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286c23d06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8f8bb78e56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8f8bb78e56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f8bb78e56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f8bb78e56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8f8bb78e56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8f8bb78e56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70825" y="111595"/>
            <a:ext cx="8602334" cy="4930561"/>
          </a:xfrm>
          <a:custGeom>
            <a:rect b="b" l="l" r="r" t="t"/>
            <a:pathLst>
              <a:path extrusionOk="0" h="145853" w="240507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rotWithShape="0" algn="bl" dir="3420000" dist="66675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814925" y="539503"/>
            <a:ext cx="7432399" cy="500753"/>
          </a:xfrm>
          <a:custGeom>
            <a:rect b="b" l="l" r="r" t="t"/>
            <a:pathLst>
              <a:path extrusionOk="0" h="20331" w="285176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1091993" y="595564"/>
            <a:ext cx="392151" cy="388620"/>
          </a:xfrm>
          <a:custGeom>
            <a:rect b="b" l="l" r="r" t="t"/>
            <a:pathLst>
              <a:path extrusionOk="0" h="207264" w="209147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988824" y="2194231"/>
            <a:ext cx="22941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2" type="subTitle"/>
          </p:nvPr>
        </p:nvSpPr>
        <p:spPr>
          <a:xfrm>
            <a:off x="1022274" y="2548613"/>
            <a:ext cx="2227200" cy="8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3" type="subTitle"/>
          </p:nvPr>
        </p:nvSpPr>
        <p:spPr>
          <a:xfrm>
            <a:off x="3420563" y="2193481"/>
            <a:ext cx="2294100" cy="2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4" type="subTitle"/>
          </p:nvPr>
        </p:nvSpPr>
        <p:spPr>
          <a:xfrm>
            <a:off x="3452063" y="2550413"/>
            <a:ext cx="22311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5" type="subTitle"/>
          </p:nvPr>
        </p:nvSpPr>
        <p:spPr>
          <a:xfrm>
            <a:off x="5852337" y="2194231"/>
            <a:ext cx="22941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6" type="subTitle"/>
          </p:nvPr>
        </p:nvSpPr>
        <p:spPr>
          <a:xfrm>
            <a:off x="5883837" y="2550413"/>
            <a:ext cx="22311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64" name="Google Shape;64;p13"/>
          <p:cNvGrpSpPr/>
          <p:nvPr/>
        </p:nvGrpSpPr>
        <p:grpSpPr>
          <a:xfrm>
            <a:off x="370211" y="189025"/>
            <a:ext cx="7454477" cy="4778747"/>
            <a:chOff x="370211" y="189025"/>
            <a:chExt cx="7454477" cy="4778747"/>
          </a:xfrm>
        </p:grpSpPr>
        <p:sp>
          <p:nvSpPr>
            <p:cNvPr id="65" name="Google Shape;65;p13"/>
            <p:cNvSpPr/>
            <p:nvPr/>
          </p:nvSpPr>
          <p:spPr>
            <a:xfrm>
              <a:off x="3728847" y="4696125"/>
              <a:ext cx="216636" cy="40077"/>
            </a:xfrm>
            <a:custGeom>
              <a:rect b="b" l="l" r="r" t="t"/>
              <a:pathLst>
                <a:path extrusionOk="0" fill="none" h="3449" w="35719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3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7409543" y="4903485"/>
              <a:ext cx="415144" cy="40086"/>
            </a:xfrm>
            <a:custGeom>
              <a:rect b="b" l="l" r="r" t="t"/>
              <a:pathLst>
                <a:path extrusionOk="0" fill="none" h="3449" w="35719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2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488567" y="3640139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721392" y="1316452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380067" y="779889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795217" y="4439689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1919817" y="4903464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2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6461092" y="4771427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412198" y="1593750"/>
              <a:ext cx="301022" cy="40077"/>
            </a:xfrm>
            <a:custGeom>
              <a:rect b="b" l="l" r="r" t="t"/>
              <a:pathLst>
                <a:path extrusionOk="0" fill="none" h="3449" w="35719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1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4872225" y="326378"/>
              <a:ext cx="64293" cy="64293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370211" y="4106388"/>
              <a:ext cx="301022" cy="40077"/>
            </a:xfrm>
            <a:custGeom>
              <a:rect b="b" l="l" r="r" t="t"/>
              <a:pathLst>
                <a:path extrusionOk="0" fill="none" h="3449" w="35719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1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965573" y="1218975"/>
              <a:ext cx="301022" cy="40077"/>
            </a:xfrm>
            <a:custGeom>
              <a:rect b="b" l="l" r="r" t="t"/>
              <a:pathLst>
                <a:path extrusionOk="0" fill="none" h="3449" w="35719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2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2007997" y="189025"/>
              <a:ext cx="216636" cy="40077"/>
            </a:xfrm>
            <a:custGeom>
              <a:rect b="b" l="l" r="r" t="t"/>
              <a:pathLst>
                <a:path extrusionOk="0" fill="none" h="3449" w="35719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3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ctrTitle"/>
          </p:nvPr>
        </p:nvSpPr>
        <p:spPr>
          <a:xfrm>
            <a:off x="3202672" y="2007121"/>
            <a:ext cx="27387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82" name="Google Shape;82;p14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508000" y="485544"/>
            <a:ext cx="35529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667107" y="1783416"/>
            <a:ext cx="7809900" cy="22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88" name="Google Shape;88;p15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50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42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image" Target="../media/image60.png"/><Relationship Id="rId8" Type="http://schemas.openxmlformats.org/officeDocument/2006/relationships/image" Target="../media/image7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61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image" Target="../media/image32.png"/><Relationship Id="rId8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6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7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5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.gif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image" Target="../media/image4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6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83.png"/><Relationship Id="rId4" Type="http://schemas.openxmlformats.org/officeDocument/2006/relationships/image" Target="../media/image6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treinaweb.com.br/blog/criando-repositorio-no-github/" TargetMode="Externa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6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65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7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79.gif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79.gif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7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.gif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82.gif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77.gif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73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85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72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.gif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7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81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81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80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8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2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comments" Target="../comments/comment3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7.jpg"/><Relationship Id="rId4" Type="http://schemas.openxmlformats.org/officeDocument/2006/relationships/image" Target="../media/image13.jpg"/><Relationship Id="rId5" Type="http://schemas.openxmlformats.org/officeDocument/2006/relationships/image" Target="../media/image1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gif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comments" Target="../comments/comment4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9.jpg"/><Relationship Id="rId4" Type="http://schemas.openxmlformats.org/officeDocument/2006/relationships/image" Target="../media/image3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image" Target="../media/image3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image" Target="../media/image3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image" Target="../media/image3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image" Target="../media/image4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2.png"/><Relationship Id="rId4" Type="http://schemas.openxmlformats.org/officeDocument/2006/relationships/image" Target="../media/image4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904850" y="2118721"/>
            <a:ext cx="6103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5000">
                <a:latin typeface="Rubik"/>
                <a:ea typeface="Rubik"/>
                <a:cs typeface="Rubik"/>
                <a:sym typeface="Rubik"/>
              </a:rPr>
              <a:t> BEM VINDAS! </a:t>
            </a:r>
            <a:r>
              <a:rPr lang="pt-BR" sz="3300">
                <a:solidFill>
                  <a:srgbClr val="202124"/>
                </a:solidFill>
                <a:highlight>
                  <a:srgbClr val="F3F3F3"/>
                </a:highlight>
              </a:rPr>
              <a:t>💜</a:t>
            </a:r>
            <a:endParaRPr sz="7100">
              <a:highlight>
                <a:srgbClr val="F3F3F3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918775" y="2076926"/>
            <a:ext cx="61038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1800">
                <a:solidFill>
                  <a:schemeClr val="dk1"/>
                </a:solidFill>
                <a:highlight>
                  <a:srgbClr val="FFFFFF"/>
                </a:highlight>
              </a:rPr>
              <a:t>Por que usar um sistema de versionamento de código</a:t>
            </a:r>
            <a:r>
              <a:rPr lang="pt-BR" sz="1800">
                <a:solidFill>
                  <a:schemeClr val="dk1"/>
                </a:solidFill>
                <a:highlight>
                  <a:srgbClr val="FFFFFF"/>
                </a:highlight>
              </a:rPr>
              <a:t>?</a:t>
            </a:r>
            <a:br>
              <a:rPr lang="pt-BR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highlight>
                  <a:srgbClr val="FFFFFF"/>
                </a:highlight>
              </a:rPr>
              <a:t>Para evitar problemas, como: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  <a:highlight>
                  <a:srgbClr val="FFFFFF"/>
                </a:highlight>
              </a:rPr>
              <a:t>Perda de arquivos, 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  <a:highlight>
                  <a:srgbClr val="FFFFFF"/>
                </a:highlight>
              </a:rPr>
              <a:t>Alterações </a:t>
            </a:r>
            <a:r>
              <a:rPr lang="pt-BR" sz="1800">
                <a:solidFill>
                  <a:schemeClr val="dk1"/>
                </a:solidFill>
                <a:highlight>
                  <a:srgbClr val="FFFFFF"/>
                </a:highlight>
              </a:rPr>
              <a:t>inesperadas, 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  <a:highlight>
                  <a:srgbClr val="FFFFFF"/>
                </a:highlight>
              </a:rPr>
              <a:t>Divergência em código feito por mais de uma pessoa,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  <a:highlight>
                  <a:srgbClr val="FFFFFF"/>
                </a:highlight>
              </a:rPr>
              <a:t>Falta de flexibilidade para compartilhamento de projetos,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  <a:highlight>
                  <a:srgbClr val="FFFFFF"/>
                </a:highlight>
              </a:rPr>
              <a:t>Segurança em grandes projetos.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Alterar o código onde deixamos o nome, adicionar o seu 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06" name="Google Shape;806;p115"/>
          <p:cNvPicPr preferRelativeResize="0"/>
          <p:nvPr/>
        </p:nvPicPr>
        <p:blipFill rotWithShape="1">
          <a:blip r:embed="rId3">
            <a:alphaModFix/>
          </a:blip>
          <a:srcRect b="9901" l="0" r="0" t="0"/>
          <a:stretch/>
        </p:blipFill>
        <p:spPr>
          <a:xfrm>
            <a:off x="1239150" y="1178025"/>
            <a:ext cx="6802301" cy="34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15"/>
          <p:cNvSpPr/>
          <p:nvPr/>
        </p:nvSpPr>
        <p:spPr>
          <a:xfrm>
            <a:off x="4348125" y="3679025"/>
            <a:ext cx="1662300" cy="3252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115"/>
          <p:cNvSpPr/>
          <p:nvPr/>
        </p:nvSpPr>
        <p:spPr>
          <a:xfrm>
            <a:off x="6091575" y="3745325"/>
            <a:ext cx="421500" cy="192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Visualizando a alteração no site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14" name="Google Shape;814;p116"/>
          <p:cNvPicPr preferRelativeResize="0"/>
          <p:nvPr/>
        </p:nvPicPr>
        <p:blipFill rotWithShape="1">
          <a:blip r:embed="rId3">
            <a:alphaModFix/>
          </a:blip>
          <a:srcRect b="13746" l="12959" r="7142" t="10432"/>
          <a:stretch/>
        </p:blipFill>
        <p:spPr>
          <a:xfrm>
            <a:off x="1149975" y="1163900"/>
            <a:ext cx="6288326" cy="335232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16"/>
          <p:cNvSpPr/>
          <p:nvPr/>
        </p:nvSpPr>
        <p:spPr>
          <a:xfrm>
            <a:off x="4691850" y="3136275"/>
            <a:ext cx="953400" cy="5346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Verificando alterações no VSCode: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21" name="Google Shape;821;p117"/>
          <p:cNvPicPr preferRelativeResize="0"/>
          <p:nvPr/>
        </p:nvPicPr>
        <p:blipFill rotWithShape="1">
          <a:blip r:embed="rId3">
            <a:alphaModFix/>
          </a:blip>
          <a:srcRect b="6041" l="0" r="0" t="0"/>
          <a:stretch/>
        </p:blipFill>
        <p:spPr>
          <a:xfrm>
            <a:off x="1266375" y="1163150"/>
            <a:ext cx="6802301" cy="35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117"/>
          <p:cNvSpPr/>
          <p:nvPr/>
        </p:nvSpPr>
        <p:spPr>
          <a:xfrm>
            <a:off x="646275" y="1827025"/>
            <a:ext cx="7107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117"/>
          <p:cNvSpPr/>
          <p:nvPr/>
        </p:nvSpPr>
        <p:spPr>
          <a:xfrm>
            <a:off x="2004400" y="2962125"/>
            <a:ext cx="7107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Verificando status no Git Bash: </a:t>
            </a:r>
            <a:r>
              <a:rPr lang="pt-BR" sz="26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status</a:t>
            </a:r>
            <a:endParaRPr sz="26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29" name="Google Shape;829;p118"/>
          <p:cNvPicPr preferRelativeResize="0"/>
          <p:nvPr/>
        </p:nvPicPr>
        <p:blipFill rotWithShape="1">
          <a:blip r:embed="rId3">
            <a:alphaModFix/>
          </a:blip>
          <a:srcRect b="39244" l="31468" r="16380" t="13694"/>
          <a:stretch/>
        </p:blipFill>
        <p:spPr>
          <a:xfrm>
            <a:off x="1268475" y="1094200"/>
            <a:ext cx="6916250" cy="35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Fazer commit no repositório local da sua branch</a:t>
            </a:r>
            <a:endParaRPr sz="2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35" name="Google Shape;835;p119"/>
          <p:cNvSpPr/>
          <p:nvPr/>
        </p:nvSpPr>
        <p:spPr>
          <a:xfrm>
            <a:off x="35448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Staging area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(área de preparação)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836" name="Google Shape;836;p119"/>
          <p:cNvSpPr/>
          <p:nvPr/>
        </p:nvSpPr>
        <p:spPr>
          <a:xfrm>
            <a:off x="4255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Working directory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(diretório local)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837" name="Google Shape;837;p119"/>
          <p:cNvSpPr/>
          <p:nvPr/>
        </p:nvSpPr>
        <p:spPr>
          <a:xfrm>
            <a:off x="66641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.git directory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(repositório)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838" name="Google Shape;838;p119"/>
          <p:cNvSpPr/>
          <p:nvPr/>
        </p:nvSpPr>
        <p:spPr>
          <a:xfrm>
            <a:off x="2111925" y="2391050"/>
            <a:ext cx="1722600" cy="92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git add --all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39" name="Google Shape;83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4100" y="3074252"/>
            <a:ext cx="2054400" cy="12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119"/>
          <p:cNvSpPr/>
          <p:nvPr/>
        </p:nvSpPr>
        <p:spPr>
          <a:xfrm>
            <a:off x="5528450" y="2391050"/>
            <a:ext cx="1457400" cy="92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git commit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41" name="Google Shape;841;p119"/>
          <p:cNvPicPr preferRelativeResize="0"/>
          <p:nvPr/>
        </p:nvPicPr>
        <p:blipFill rotWithShape="1">
          <a:blip r:embed="rId4">
            <a:alphaModFix/>
          </a:blip>
          <a:srcRect b="0" l="0" r="0" t="65006"/>
          <a:stretch/>
        </p:blipFill>
        <p:spPr>
          <a:xfrm>
            <a:off x="3948125" y="2660075"/>
            <a:ext cx="1247775" cy="443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2" name="Google Shape;842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4225" y="4438301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19"/>
          <p:cNvPicPr preferRelativeResize="0"/>
          <p:nvPr/>
        </p:nvPicPr>
        <p:blipFill rotWithShape="1">
          <a:blip r:embed="rId4">
            <a:alphaModFix/>
          </a:blip>
          <a:srcRect b="0" l="0" r="0" t="65006"/>
          <a:stretch/>
        </p:blipFill>
        <p:spPr>
          <a:xfrm>
            <a:off x="823925" y="2660075"/>
            <a:ext cx="1247775" cy="44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4" name="Google Shape;844;p119"/>
          <p:cNvPicPr preferRelativeResize="0"/>
          <p:nvPr/>
        </p:nvPicPr>
        <p:blipFill rotWithShape="1">
          <a:blip r:embed="rId4">
            <a:alphaModFix/>
          </a:blip>
          <a:srcRect b="0" l="0" r="0" t="65006"/>
          <a:stretch/>
        </p:blipFill>
        <p:spPr>
          <a:xfrm>
            <a:off x="6996125" y="2660075"/>
            <a:ext cx="1247775" cy="443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125" y="1251400"/>
            <a:ext cx="3474950" cy="34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Salvando alterações na branch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51" name="Google Shape;851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925" y="3249913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20"/>
          <p:cNvSpPr txBox="1"/>
          <p:nvPr/>
        </p:nvSpPr>
        <p:spPr>
          <a:xfrm>
            <a:off x="5764525" y="4316550"/>
            <a:ext cx="304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853" name="Google Shape;853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7700" y="2067400"/>
            <a:ext cx="849925" cy="8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3200" y="2677151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3100" y="2067400"/>
            <a:ext cx="849925" cy="8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8600" y="2677151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0100" y="23331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120"/>
          <p:cNvPicPr preferRelativeResize="0"/>
          <p:nvPr/>
        </p:nvPicPr>
        <p:blipFill rotWithShape="1">
          <a:blip r:embed="rId8">
            <a:alphaModFix/>
          </a:blip>
          <a:srcRect b="0" l="0" r="0" t="14434"/>
          <a:stretch/>
        </p:blipFill>
        <p:spPr>
          <a:xfrm>
            <a:off x="5829125" y="1750141"/>
            <a:ext cx="3072825" cy="14844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9" name="Google Shape;859;p120"/>
          <p:cNvCxnSpPr>
            <a:stCxn id="858" idx="0"/>
            <a:endCxn id="855" idx="3"/>
          </p:cNvCxnSpPr>
          <p:nvPr/>
        </p:nvCxnSpPr>
        <p:spPr>
          <a:xfrm rot="5400000">
            <a:off x="5598237" y="725041"/>
            <a:ext cx="742200" cy="2792400"/>
          </a:xfrm>
          <a:prstGeom prst="curvedConnector4">
            <a:avLst>
              <a:gd fmla="val -32084" name="adj1"/>
              <a:gd fmla="val 77513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60" name="Google Shape;860;p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10000" y="2307700"/>
            <a:ext cx="338050" cy="3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120"/>
          <p:cNvSpPr txBox="1"/>
          <p:nvPr/>
        </p:nvSpPr>
        <p:spPr>
          <a:xfrm>
            <a:off x="5551675" y="749750"/>
            <a:ext cx="34749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git add --all</a:t>
            </a:r>
            <a:endParaRPr sz="1800">
              <a:solidFill>
                <a:schemeClr val="lt1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git commit -m “Mensagem”</a:t>
            </a:r>
            <a:endParaRPr sz="1800">
              <a:solidFill>
                <a:schemeClr val="lt1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Adicionar alterações: </a:t>
            </a:r>
            <a:r>
              <a:rPr lang="pt-BR" sz="22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add --all</a:t>
            </a:r>
            <a:r>
              <a:rPr lang="pt-BR" sz="22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ou </a:t>
            </a:r>
            <a:r>
              <a:rPr lang="pt-BR" sz="22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add .</a:t>
            </a:r>
            <a:endParaRPr sz="22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Verificar o status novamente: git status</a:t>
            </a:r>
            <a:endParaRPr sz="22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67" name="Google Shape;867;p121"/>
          <p:cNvPicPr preferRelativeResize="0"/>
          <p:nvPr/>
        </p:nvPicPr>
        <p:blipFill rotWithShape="1">
          <a:blip r:embed="rId3">
            <a:alphaModFix/>
          </a:blip>
          <a:srcRect b="10157" l="0" r="3063" t="48144"/>
          <a:stretch/>
        </p:blipFill>
        <p:spPr>
          <a:xfrm>
            <a:off x="311700" y="2116917"/>
            <a:ext cx="8520600" cy="2219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Descrever</a:t>
            </a:r>
            <a:r>
              <a:rPr lang="pt-BR" sz="22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as alterações: </a:t>
            </a:r>
            <a:r>
              <a:rPr lang="pt-BR" sz="22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commit -m “msg”</a:t>
            </a:r>
            <a:endParaRPr sz="22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73" name="Google Shape;873;p122"/>
          <p:cNvPicPr preferRelativeResize="0"/>
          <p:nvPr/>
        </p:nvPicPr>
        <p:blipFill rotWithShape="1">
          <a:blip r:embed="rId3">
            <a:alphaModFix/>
          </a:blip>
          <a:srcRect b="9279" l="0" r="3288" t="68963"/>
          <a:stretch/>
        </p:blipFill>
        <p:spPr>
          <a:xfrm>
            <a:off x="311700" y="1989196"/>
            <a:ext cx="8520601" cy="1165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23"/>
          <p:cNvSpPr txBox="1"/>
          <p:nvPr>
            <p:ph type="title"/>
          </p:nvPr>
        </p:nvSpPr>
        <p:spPr>
          <a:xfrm>
            <a:off x="926950" y="2150850"/>
            <a:ext cx="790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De colaboradora para o repositório remoto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75" y="618825"/>
            <a:ext cx="3180050" cy="31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850" y="1832025"/>
            <a:ext cx="1222400" cy="1194426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Subindo o projeto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86" name="Google Shape;886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8975" y="1832025"/>
            <a:ext cx="849925" cy="84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7" name="Google Shape;887;p124"/>
          <p:cNvCxnSpPr>
            <a:stCxn id="888" idx="1"/>
            <a:endCxn id="889" idx="3"/>
          </p:cNvCxnSpPr>
          <p:nvPr/>
        </p:nvCxnSpPr>
        <p:spPr>
          <a:xfrm rot="10800000">
            <a:off x="3928300" y="2207950"/>
            <a:ext cx="2089800" cy="1817400"/>
          </a:xfrm>
          <a:prstGeom prst="curvedConnector3">
            <a:avLst>
              <a:gd fmla="val 50003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0" name="Google Shape;890;p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4475" y="2441776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3925" y="3249913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124"/>
          <p:cNvSpPr txBox="1"/>
          <p:nvPr/>
        </p:nvSpPr>
        <p:spPr>
          <a:xfrm>
            <a:off x="5764525" y="4316550"/>
            <a:ext cx="304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Montserrat Medium"/>
                <a:ea typeface="Montserrat Medium"/>
                <a:cs typeface="Montserrat Medium"/>
                <a:sym typeface="Montserrat Medium"/>
              </a:rPr>
              <a:t>Subindo o projeto</a:t>
            </a:r>
            <a:endParaRPr sz="2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93" name="Google Shape;893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3375" y="3584625"/>
            <a:ext cx="849925" cy="8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8875" y="4194376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1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00" y="3856325"/>
            <a:ext cx="338050" cy="3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8250" y="1782925"/>
            <a:ext cx="849925" cy="8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3750" y="2392676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32975" y="2054625"/>
            <a:ext cx="338050" cy="3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24"/>
          <p:cNvSpPr txBox="1"/>
          <p:nvPr/>
        </p:nvSpPr>
        <p:spPr>
          <a:xfrm>
            <a:off x="4995825" y="2031000"/>
            <a:ext cx="35268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git push origin novaBranch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/>
          <p:nvPr/>
        </p:nvSpPr>
        <p:spPr>
          <a:xfrm>
            <a:off x="335100" y="2083875"/>
            <a:ext cx="67392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-266025" y="1714496"/>
            <a:ext cx="6103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4900">
                <a:latin typeface="Rubik"/>
                <a:ea typeface="Rubik"/>
                <a:cs typeface="Rubik"/>
                <a:sym typeface="Rubik"/>
              </a:rPr>
              <a:t>GIT HUB  </a:t>
            </a:r>
            <a:endParaRPr b="1" sz="49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Verificação do endereço remoto: 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git remote -v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03" name="Google Shape;90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15450"/>
            <a:ext cx="8520600" cy="1580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Subir alterações para o repositório remoto</a:t>
            </a:r>
            <a:endParaRPr sz="25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  <a:r>
              <a:rPr lang="pt-BR" sz="25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push origin &lt;novo galho&gt;</a:t>
            </a:r>
            <a:endParaRPr sz="25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09" name="Google Shape;90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1398725"/>
            <a:ext cx="6477000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Verificar alterações no repositório remoto</a:t>
            </a:r>
            <a:endParaRPr sz="26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15" name="Google Shape;915;p127"/>
          <p:cNvPicPr preferRelativeResize="0"/>
          <p:nvPr/>
        </p:nvPicPr>
        <p:blipFill rotWithShape="1">
          <a:blip r:embed="rId3">
            <a:alphaModFix/>
          </a:blip>
          <a:srcRect b="9255" l="0" r="0" t="0"/>
          <a:stretch/>
        </p:blipFill>
        <p:spPr>
          <a:xfrm>
            <a:off x="1173925" y="1170125"/>
            <a:ext cx="6796151" cy="3467451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127"/>
          <p:cNvSpPr/>
          <p:nvPr/>
        </p:nvSpPr>
        <p:spPr>
          <a:xfrm>
            <a:off x="1397300" y="2782550"/>
            <a:ext cx="638400" cy="39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Como ficou a árvore: a colaboradora criou um histórico que está salvo num galho a parte (branch)</a:t>
            </a:r>
            <a:endParaRPr sz="24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2" name="Google Shape;922;p128"/>
          <p:cNvSpPr/>
          <p:nvPr/>
        </p:nvSpPr>
        <p:spPr>
          <a:xfrm>
            <a:off x="3591925" y="4270925"/>
            <a:ext cx="228900" cy="228900"/>
          </a:xfrm>
          <a:prstGeom prst="flowChart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128"/>
          <p:cNvSpPr/>
          <p:nvPr/>
        </p:nvSpPr>
        <p:spPr>
          <a:xfrm>
            <a:off x="3591925" y="3286575"/>
            <a:ext cx="228900" cy="228900"/>
          </a:xfrm>
          <a:prstGeom prst="flowChart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4" name="Google Shape;924;p128"/>
          <p:cNvCxnSpPr>
            <a:endCxn id="922" idx="0"/>
          </p:cNvCxnSpPr>
          <p:nvPr/>
        </p:nvCxnSpPr>
        <p:spPr>
          <a:xfrm flipH="1">
            <a:off x="3706375" y="1481525"/>
            <a:ext cx="30000" cy="27894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5" name="Google Shape;925;p128"/>
          <p:cNvSpPr txBox="1"/>
          <p:nvPr/>
        </p:nvSpPr>
        <p:spPr>
          <a:xfrm rot="-5400000">
            <a:off x="2927125" y="3710175"/>
            <a:ext cx="9636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6" name="Google Shape;926;p128"/>
          <p:cNvSpPr/>
          <p:nvPr/>
        </p:nvSpPr>
        <p:spPr>
          <a:xfrm>
            <a:off x="4506325" y="2143575"/>
            <a:ext cx="228900" cy="228900"/>
          </a:xfrm>
          <a:prstGeom prst="flowChartConnector">
            <a:avLst/>
          </a:prstGeom>
          <a:solidFill>
            <a:schemeClr val="lt2"/>
          </a:soli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7" name="Google Shape;927;p128"/>
          <p:cNvCxnSpPr>
            <a:stCxn id="923" idx="0"/>
            <a:endCxn id="926" idx="4"/>
          </p:cNvCxnSpPr>
          <p:nvPr/>
        </p:nvCxnSpPr>
        <p:spPr>
          <a:xfrm rot="-5400000">
            <a:off x="3706525" y="2372325"/>
            <a:ext cx="914100" cy="9144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128"/>
          <p:cNvSpPr txBox="1"/>
          <p:nvPr/>
        </p:nvSpPr>
        <p:spPr>
          <a:xfrm rot="-1400629">
            <a:off x="3698176" y="2507323"/>
            <a:ext cx="2471182" cy="3659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ex-aula-cintia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29"/>
          <p:cNvSpPr txBox="1"/>
          <p:nvPr>
            <p:ph type="title"/>
          </p:nvPr>
        </p:nvSpPr>
        <p:spPr>
          <a:xfrm>
            <a:off x="265500" y="775975"/>
            <a:ext cx="4045200" cy="10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Tweet</a:t>
            </a:r>
            <a:endParaRPr/>
          </a:p>
        </p:txBody>
      </p:sp>
      <p:sp>
        <p:nvSpPr>
          <p:cNvPr id="934" name="Google Shape;934;p129"/>
          <p:cNvSpPr txBox="1"/>
          <p:nvPr>
            <p:ph idx="2" type="body"/>
          </p:nvPr>
        </p:nvSpPr>
        <p:spPr>
          <a:xfrm>
            <a:off x="4939500" y="724075"/>
            <a:ext cx="3837000" cy="41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pt-B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Colaboradoras: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clona &gt; entra na pasta localmente &gt; verifica branchs existentes &gt; cria sua branch &gt; entra na sua branch &gt; altera o código &gt; visualiza alteração navegador &gt; visualiza alteração no terminal &gt; commita alteração &gt; dá push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5" name="Google Shape;93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225" y="1871400"/>
            <a:ext cx="24574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Dúvidas?</a:t>
            </a:r>
            <a:endParaRPr sz="8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Solicitar que sua contribuição vá para a branch principal main</a:t>
            </a:r>
            <a:endParaRPr sz="3300"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Google Shape;950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475" y="1457025"/>
            <a:ext cx="3180050" cy="31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250" y="2670225"/>
            <a:ext cx="1222400" cy="1194426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Solicitando aprovação de alteração e dando merge no projeto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53" name="Google Shape;953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8775" y="2670225"/>
            <a:ext cx="849925" cy="84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4" name="Google Shape;954;p132"/>
          <p:cNvCxnSpPr>
            <a:stCxn id="955" idx="0"/>
            <a:endCxn id="953" idx="0"/>
          </p:cNvCxnSpPr>
          <p:nvPr/>
        </p:nvCxnSpPr>
        <p:spPr>
          <a:xfrm flipH="1" rot="5400000">
            <a:off x="4894162" y="1649875"/>
            <a:ext cx="27000" cy="2067900"/>
          </a:xfrm>
          <a:prstGeom prst="curvedConnector3">
            <a:avLst>
              <a:gd fmla="val 2018889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56" name="Google Shape;956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4275" y="3279976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6650" y="2697325"/>
            <a:ext cx="849925" cy="8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2150" y="3230876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1375" y="2892825"/>
            <a:ext cx="338050" cy="3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3975" y="2892825"/>
            <a:ext cx="338050" cy="3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32"/>
          <p:cNvSpPr txBox="1"/>
          <p:nvPr/>
        </p:nvSpPr>
        <p:spPr>
          <a:xfrm>
            <a:off x="6094800" y="1533225"/>
            <a:ext cx="17640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Roboto Mono"/>
                <a:ea typeface="Roboto Mono"/>
                <a:cs typeface="Roboto Mono"/>
                <a:sym typeface="Roboto Mono"/>
              </a:rPr>
              <a:t>pull request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61" name="Google Shape;961;p132"/>
          <p:cNvSpPr txBox="1"/>
          <p:nvPr/>
        </p:nvSpPr>
        <p:spPr>
          <a:xfrm>
            <a:off x="2894400" y="1533225"/>
            <a:ext cx="9750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Roboto Mono"/>
                <a:ea typeface="Roboto Mono"/>
                <a:cs typeface="Roboto Mono"/>
                <a:sym typeface="Roboto Mono"/>
              </a:rPr>
              <a:t>merge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900" y="1465475"/>
            <a:ext cx="6474200" cy="35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Solicitar inclusão de código da colaboradora para master: </a:t>
            </a:r>
            <a:r>
              <a:rPr lang="pt-BR" sz="2400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Compare &amp; pull request</a:t>
            </a:r>
            <a:endParaRPr sz="2400"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68" name="Google Shape;968;p133"/>
          <p:cNvSpPr/>
          <p:nvPr/>
        </p:nvSpPr>
        <p:spPr>
          <a:xfrm rot="10798657">
            <a:off x="7677600" y="3318271"/>
            <a:ext cx="767700" cy="44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33"/>
          <p:cNvSpPr/>
          <p:nvPr/>
        </p:nvSpPr>
        <p:spPr>
          <a:xfrm>
            <a:off x="2457300" y="1891175"/>
            <a:ext cx="1011900" cy="28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Vai abrir essa página: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75" name="Google Shape;975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8575" y="566663"/>
            <a:ext cx="32942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487" y="1170125"/>
            <a:ext cx="585502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911825" y="1958450"/>
            <a:ext cx="66501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22222"/>
                </a:solidFill>
                <a:highlight>
                  <a:srgbClr val="FFFFFF"/>
                </a:highlight>
              </a:rPr>
              <a:t>O </a:t>
            </a:r>
            <a:r>
              <a:rPr b="1" lang="pt-BR" sz="18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r>
              <a:rPr lang="pt-BR" sz="1800">
                <a:solidFill>
                  <a:srgbClr val="222222"/>
                </a:solidFill>
                <a:highlight>
                  <a:srgbClr val="FFFFFF"/>
                </a:highlight>
              </a:rPr>
              <a:t> é uma plataforma onde você pode armazenar seus projetos que só suporta o </a:t>
            </a:r>
            <a:r>
              <a:rPr b="1" lang="pt-BR" sz="1800">
                <a:solidFill>
                  <a:srgbClr val="222222"/>
                </a:solidFill>
                <a:highlight>
                  <a:srgbClr val="FFFFFF"/>
                </a:highlight>
              </a:rPr>
              <a:t>Git</a:t>
            </a:r>
            <a:r>
              <a:rPr lang="pt-BR" sz="1800">
                <a:solidFill>
                  <a:srgbClr val="222222"/>
                </a:solidFill>
                <a:highlight>
                  <a:srgbClr val="FFFFFF"/>
                </a:highlight>
              </a:rPr>
              <a:t>, então para você subir seus projetos deve utilizá-lo.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22222"/>
                </a:solidFill>
                <a:highlight>
                  <a:srgbClr val="FFFFFF"/>
                </a:highlight>
              </a:rPr>
              <a:t>É como se fosse uma rede social, só que de códigos, onde seus desenvolvedores podem disponibilizá-los para outras pessoas verem.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Verificando diferença de código da colaboradora</a:t>
            </a:r>
            <a:endParaRPr sz="2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82" name="Google Shape;98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14" y="1170125"/>
            <a:ext cx="746117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Pull request de base:master    compare: ex-aula-cintia</a:t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88" name="Google Shape;98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392" y="1170125"/>
            <a:ext cx="585502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136"/>
          <p:cNvSpPr/>
          <p:nvPr/>
        </p:nvSpPr>
        <p:spPr>
          <a:xfrm>
            <a:off x="4046200" y="632675"/>
            <a:ext cx="168600" cy="197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36"/>
          <p:cNvSpPr/>
          <p:nvPr/>
        </p:nvSpPr>
        <p:spPr>
          <a:xfrm>
            <a:off x="6022825" y="4505075"/>
            <a:ext cx="2095800" cy="329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136"/>
          <p:cNvSpPr/>
          <p:nvPr/>
        </p:nvSpPr>
        <p:spPr>
          <a:xfrm>
            <a:off x="1505700" y="2180275"/>
            <a:ext cx="2204100" cy="51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Solicitar a revisão de código </a:t>
            </a:r>
            <a:endParaRPr sz="24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97" name="Google Shape;99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192" y="1170125"/>
            <a:ext cx="607761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137"/>
          <p:cNvSpPr/>
          <p:nvPr/>
        </p:nvSpPr>
        <p:spPr>
          <a:xfrm>
            <a:off x="7540600" y="2967425"/>
            <a:ext cx="759000" cy="329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Como está a árvore agora: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04" name="Google Shape;1004;p138"/>
          <p:cNvSpPr/>
          <p:nvPr/>
        </p:nvSpPr>
        <p:spPr>
          <a:xfrm>
            <a:off x="3896725" y="4651925"/>
            <a:ext cx="228900" cy="228900"/>
          </a:xfrm>
          <a:prstGeom prst="flowChart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38"/>
          <p:cNvSpPr/>
          <p:nvPr/>
        </p:nvSpPr>
        <p:spPr>
          <a:xfrm>
            <a:off x="3896725" y="3667575"/>
            <a:ext cx="228900" cy="228900"/>
          </a:xfrm>
          <a:prstGeom prst="flowChart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6" name="Google Shape;1006;p138"/>
          <p:cNvCxnSpPr>
            <a:endCxn id="1004" idx="0"/>
          </p:cNvCxnSpPr>
          <p:nvPr/>
        </p:nvCxnSpPr>
        <p:spPr>
          <a:xfrm>
            <a:off x="4011175" y="1216625"/>
            <a:ext cx="0" cy="34353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7" name="Google Shape;1007;p138"/>
          <p:cNvSpPr txBox="1"/>
          <p:nvPr/>
        </p:nvSpPr>
        <p:spPr>
          <a:xfrm rot="-5400000">
            <a:off x="3231925" y="4091175"/>
            <a:ext cx="9636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8" name="Google Shape;1008;p138"/>
          <p:cNvSpPr/>
          <p:nvPr/>
        </p:nvSpPr>
        <p:spPr>
          <a:xfrm>
            <a:off x="4811125" y="2524575"/>
            <a:ext cx="228900" cy="228900"/>
          </a:xfrm>
          <a:prstGeom prst="flowChartConnector">
            <a:avLst/>
          </a:prstGeom>
          <a:solidFill>
            <a:schemeClr val="lt2"/>
          </a:soli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9" name="Google Shape;1009;p138"/>
          <p:cNvCxnSpPr>
            <a:stCxn id="1005" idx="0"/>
            <a:endCxn id="1008" idx="4"/>
          </p:cNvCxnSpPr>
          <p:nvPr/>
        </p:nvCxnSpPr>
        <p:spPr>
          <a:xfrm rot="-5400000">
            <a:off x="4011325" y="2753325"/>
            <a:ext cx="914100" cy="9144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0" name="Google Shape;1010;p138"/>
          <p:cNvSpPr txBox="1"/>
          <p:nvPr/>
        </p:nvSpPr>
        <p:spPr>
          <a:xfrm rot="-1879867">
            <a:off x="4029286" y="2829674"/>
            <a:ext cx="2110454" cy="3659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ex-aula-cintia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1" name="Google Shape;1011;p138"/>
          <p:cNvSpPr/>
          <p:nvPr/>
        </p:nvSpPr>
        <p:spPr>
          <a:xfrm>
            <a:off x="3896725" y="1216600"/>
            <a:ext cx="228900" cy="228900"/>
          </a:xfrm>
          <a:prstGeom prst="flowChartConnector">
            <a:avLst/>
          </a:prstGeom>
          <a:solidFill>
            <a:schemeClr val="lt2"/>
          </a:soli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2" name="Google Shape;1012;p138"/>
          <p:cNvCxnSpPr>
            <a:stCxn id="1008" idx="0"/>
            <a:endCxn id="1011" idx="4"/>
          </p:cNvCxnSpPr>
          <p:nvPr/>
        </p:nvCxnSpPr>
        <p:spPr>
          <a:xfrm flipH="1" rot="5400000">
            <a:off x="3928825" y="1527825"/>
            <a:ext cx="1079100" cy="914400"/>
          </a:xfrm>
          <a:prstGeom prst="curvedConnector3">
            <a:avLst>
              <a:gd fmla="val 49999" name="adj1"/>
            </a:avLst>
          </a:prstGeom>
          <a:noFill/>
          <a:ln cap="flat" cmpd="sng" w="76200">
            <a:solidFill>
              <a:srgbClr val="00FF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39"/>
          <p:cNvSpPr/>
          <p:nvPr/>
        </p:nvSpPr>
        <p:spPr>
          <a:xfrm>
            <a:off x="335100" y="2083875"/>
            <a:ext cx="7561500" cy="7110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8" name="Google Shape;1018;p139"/>
          <p:cNvSpPr txBox="1"/>
          <p:nvPr/>
        </p:nvSpPr>
        <p:spPr>
          <a:xfrm>
            <a:off x="505200" y="2003850"/>
            <a:ext cx="81336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3000">
                <a:latin typeface="Rubik"/>
                <a:ea typeface="Rubik"/>
                <a:cs typeface="Rubik"/>
                <a:sym typeface="Rubik"/>
              </a:rPr>
              <a:t>PARABÉNS!!</a:t>
            </a:r>
            <a:br>
              <a:rPr b="1" lang="pt-BR" sz="3000">
                <a:latin typeface="Rubik"/>
                <a:ea typeface="Rubik"/>
                <a:cs typeface="Rubik"/>
                <a:sym typeface="Rubik"/>
              </a:rPr>
            </a:br>
            <a:r>
              <a:rPr b="1" lang="pt-BR" sz="3000">
                <a:latin typeface="Rubik"/>
                <a:ea typeface="Rubik"/>
                <a:cs typeface="Rubik"/>
                <a:sym typeface="Rubik"/>
              </a:rPr>
              <a:t>AGORA É SÓ AGUARDAR A APROVAÇÃO</a:t>
            </a:r>
            <a:endParaRPr b="1" sz="3000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Após aprovados os pull requests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7750" y="0"/>
            <a:ext cx="9251750" cy="52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41"/>
          <p:cNvSpPr/>
          <p:nvPr/>
        </p:nvSpPr>
        <p:spPr>
          <a:xfrm>
            <a:off x="258300" y="3861100"/>
            <a:ext cx="3999900" cy="7110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0" name="Google Shape;1030;p141"/>
          <p:cNvSpPr txBox="1"/>
          <p:nvPr/>
        </p:nvSpPr>
        <p:spPr>
          <a:xfrm>
            <a:off x="428400" y="3781075"/>
            <a:ext cx="41436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3000">
                <a:latin typeface="Rubik"/>
                <a:ea typeface="Rubik"/>
                <a:cs typeface="Rubik"/>
                <a:sym typeface="Rubik"/>
              </a:rPr>
              <a:t>MERGE REALIZADO!</a:t>
            </a:r>
            <a:endParaRPr b="1" sz="3000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Agora a árvore ficou assim após a fusão merge: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36" name="Google Shape;1036;p142"/>
          <p:cNvSpPr/>
          <p:nvPr/>
        </p:nvSpPr>
        <p:spPr>
          <a:xfrm>
            <a:off x="3896725" y="4651925"/>
            <a:ext cx="228900" cy="228900"/>
          </a:xfrm>
          <a:prstGeom prst="flowChart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42"/>
          <p:cNvSpPr/>
          <p:nvPr/>
        </p:nvSpPr>
        <p:spPr>
          <a:xfrm>
            <a:off x="3896725" y="3667575"/>
            <a:ext cx="228900" cy="228900"/>
          </a:xfrm>
          <a:prstGeom prst="flowChart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8" name="Google Shape;1038;p142"/>
          <p:cNvCxnSpPr/>
          <p:nvPr/>
        </p:nvCxnSpPr>
        <p:spPr>
          <a:xfrm flipH="1">
            <a:off x="3999175" y="988025"/>
            <a:ext cx="12000" cy="38505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9" name="Google Shape;1039;p142"/>
          <p:cNvSpPr txBox="1"/>
          <p:nvPr/>
        </p:nvSpPr>
        <p:spPr>
          <a:xfrm rot="-5400000">
            <a:off x="3231925" y="4091175"/>
            <a:ext cx="9636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0" name="Google Shape;1040;p142"/>
          <p:cNvSpPr/>
          <p:nvPr/>
        </p:nvSpPr>
        <p:spPr>
          <a:xfrm>
            <a:off x="4811125" y="2524575"/>
            <a:ext cx="228900" cy="228900"/>
          </a:xfrm>
          <a:prstGeom prst="flowChartConnector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1" name="Google Shape;1041;p142"/>
          <p:cNvCxnSpPr>
            <a:stCxn id="1037" idx="0"/>
            <a:endCxn id="1040" idx="4"/>
          </p:cNvCxnSpPr>
          <p:nvPr/>
        </p:nvCxnSpPr>
        <p:spPr>
          <a:xfrm rot="-5400000">
            <a:off x="4011325" y="2753325"/>
            <a:ext cx="914100" cy="9144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2" name="Google Shape;1042;p142"/>
          <p:cNvSpPr txBox="1"/>
          <p:nvPr/>
        </p:nvSpPr>
        <p:spPr>
          <a:xfrm rot="-1879867">
            <a:off x="4029286" y="2829674"/>
            <a:ext cx="2110454" cy="3659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ex-aula-cintia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43" name="Google Shape;1043;p142"/>
          <p:cNvCxnSpPr>
            <a:stCxn id="1040" idx="0"/>
            <a:endCxn id="1044" idx="4"/>
          </p:cNvCxnSpPr>
          <p:nvPr/>
        </p:nvCxnSpPr>
        <p:spPr>
          <a:xfrm flipH="1" rot="5400000">
            <a:off x="3984475" y="1583475"/>
            <a:ext cx="967800" cy="9144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4" name="Google Shape;1044;p142"/>
          <p:cNvSpPr/>
          <p:nvPr/>
        </p:nvSpPr>
        <p:spPr>
          <a:xfrm>
            <a:off x="3896725" y="1327875"/>
            <a:ext cx="228900" cy="228900"/>
          </a:xfrm>
          <a:prstGeom prst="flowChartConnector">
            <a:avLst/>
          </a:prstGeom>
          <a:solidFill>
            <a:schemeClr val="lt2"/>
          </a:soli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7750" y="0"/>
            <a:ext cx="9251750" cy="52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43"/>
          <p:cNvSpPr/>
          <p:nvPr/>
        </p:nvSpPr>
        <p:spPr>
          <a:xfrm>
            <a:off x="258300" y="3861100"/>
            <a:ext cx="3999900" cy="7110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1" name="Google Shape;1051;p143"/>
          <p:cNvSpPr txBox="1"/>
          <p:nvPr/>
        </p:nvSpPr>
        <p:spPr>
          <a:xfrm>
            <a:off x="428400" y="3781075"/>
            <a:ext cx="41436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3000">
                <a:latin typeface="Rubik"/>
                <a:ea typeface="Rubik"/>
                <a:cs typeface="Rubik"/>
                <a:sym typeface="Rubik"/>
              </a:rPr>
              <a:t>PARABÉNS!</a:t>
            </a:r>
            <a:endParaRPr b="1" sz="3000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Você contribuiu com um projeto \o/</a:t>
            </a:r>
            <a:endParaRPr sz="27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57" name="Google Shape;1057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400" y="1491475"/>
            <a:ext cx="3944850" cy="32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Conta</a:t>
            </a:r>
            <a:r>
              <a:rPr lang="pt-BR">
                <a:solidFill>
                  <a:srgbClr val="000000"/>
                </a:solidFill>
              </a:rPr>
              <a:t> no Github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249" y="1071200"/>
            <a:ext cx="6354826" cy="363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45"/>
          <p:cNvSpPr txBox="1"/>
          <p:nvPr>
            <p:ph type="title"/>
          </p:nvPr>
        </p:nvSpPr>
        <p:spPr>
          <a:xfrm>
            <a:off x="265500" y="699775"/>
            <a:ext cx="4045200" cy="10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Tweet</a:t>
            </a:r>
            <a:endParaRPr/>
          </a:p>
        </p:txBody>
      </p:sp>
      <p:sp>
        <p:nvSpPr>
          <p:cNvPr id="1063" name="Google Shape;1063;p145"/>
          <p:cNvSpPr txBox="1"/>
          <p:nvPr>
            <p:ph idx="2" type="body"/>
          </p:nvPr>
        </p:nvSpPr>
        <p:spPr>
          <a:xfrm>
            <a:off x="4939500" y="385000"/>
            <a:ext cx="3837000" cy="45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pt-B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Solicitar alteração em um projeto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pt-B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Dona do repositório faz “merge”</a:t>
            </a:r>
            <a:endParaRPr>
              <a:solidFill>
                <a:srgbClr val="434343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4" name="Google Shape;1064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225" y="1795200"/>
            <a:ext cx="24574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Dúvidas?</a:t>
            </a:r>
            <a:endParaRPr sz="8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Ufa!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075" name="Google Shape;1075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425" y="1170125"/>
            <a:ext cx="5533150" cy="30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COMANDOS EXTRAS!</a:t>
            </a:r>
            <a:endParaRPr sz="2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81" name="Google Shape;1081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175" y="1017725"/>
            <a:ext cx="678766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Voltar para branch master: </a:t>
            </a:r>
            <a:r>
              <a:rPr lang="pt-BR" sz="23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checkout main</a:t>
            </a:r>
            <a:endParaRPr sz="23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87" name="Google Shape;1087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50" y="1707296"/>
            <a:ext cx="8520600" cy="1271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Atualizando a branch master: </a:t>
            </a:r>
            <a:r>
              <a:rPr lang="pt-BR" sz="21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pull origin main</a:t>
            </a:r>
            <a:endParaRPr sz="21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93" name="Google Shape;1093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575" y="1143988"/>
            <a:ext cx="6332825" cy="28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Deletando sua branch no repositório local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Deletar sua branch: </a:t>
            </a:r>
            <a:r>
              <a:rPr lang="pt-BR" sz="23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branch -d &lt;sua branch&gt;</a:t>
            </a:r>
            <a:endParaRPr sz="23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04" name="Google Shape;1104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325" y="1155975"/>
            <a:ext cx="5400675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53"/>
          <p:cNvSpPr txBox="1"/>
          <p:nvPr>
            <p:ph type="title"/>
          </p:nvPr>
        </p:nvSpPr>
        <p:spPr>
          <a:xfrm>
            <a:off x="265500" y="775975"/>
            <a:ext cx="4045200" cy="10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Tweet</a:t>
            </a:r>
            <a:endParaRPr/>
          </a:p>
        </p:txBody>
      </p:sp>
      <p:sp>
        <p:nvSpPr>
          <p:cNvPr id="1110" name="Google Shape;1110;p153"/>
          <p:cNvSpPr txBox="1"/>
          <p:nvPr>
            <p:ph idx="2" type="body"/>
          </p:nvPr>
        </p:nvSpPr>
        <p:spPr>
          <a:xfrm>
            <a:off x="4939500" y="724075"/>
            <a:ext cx="3837000" cy="41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git checkout main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git pull origin main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git branch -d &lt;sua branch&gt;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1" name="Google Shape;111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225" y="1871400"/>
            <a:ext cx="24574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Github Pages</a:t>
            </a:r>
            <a:endParaRPr sz="2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17" name="Google Shape;1117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975" y="1017725"/>
            <a:ext cx="560957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>
            <a:off x="1321850" y="2083875"/>
            <a:ext cx="57525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p29"/>
          <p:cNvSpPr txBox="1"/>
          <p:nvPr/>
        </p:nvSpPr>
        <p:spPr>
          <a:xfrm>
            <a:off x="1379525" y="1714500"/>
            <a:ext cx="51219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3700">
                <a:latin typeface="Rubik"/>
                <a:ea typeface="Rubik"/>
                <a:cs typeface="Rubik"/>
                <a:sym typeface="Rubik"/>
              </a:rPr>
              <a:t>TODAS TEMOS CONTA NO GITHUB?</a:t>
            </a:r>
            <a:endParaRPr b="1" sz="37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55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3" name="Google Shape;1123;p155"/>
          <p:cNvSpPr txBox="1"/>
          <p:nvPr/>
        </p:nvSpPr>
        <p:spPr>
          <a:xfrm>
            <a:off x="911825" y="1958450"/>
            <a:ext cx="66501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None/>
            </a:pPr>
            <a:r>
              <a:rPr lang="pt-BR" sz="1800">
                <a:solidFill>
                  <a:schemeClr val="dk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Para hospedar um site para o seu usuário ou organização, basta iniciar um repositório de nome username.github.io, onde username é o nome do seu usuário no GitHub ou da sua organização.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00" y="152400"/>
            <a:ext cx="77117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00" y="152400"/>
            <a:ext cx="77117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oogle Shape;113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551" y="325588"/>
            <a:ext cx="7931274" cy="449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2875"/>
            <a:ext cx="8839204" cy="2753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/>
          <p:nvPr/>
        </p:nvSpPr>
        <p:spPr>
          <a:xfrm>
            <a:off x="335100" y="1017075"/>
            <a:ext cx="67392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-266025" y="647700"/>
            <a:ext cx="63015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4900">
                <a:latin typeface="Rubik"/>
                <a:ea typeface="Rubik"/>
                <a:cs typeface="Rubik"/>
                <a:sym typeface="Rubik"/>
              </a:rPr>
              <a:t>COMO A GENTE UTILIZA O GIT?</a:t>
            </a:r>
            <a:endParaRPr b="1" sz="49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3401125" y="2430975"/>
            <a:ext cx="50586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3600">
                <a:latin typeface="Rubik"/>
                <a:ea typeface="Rubik"/>
                <a:cs typeface="Rubik"/>
                <a:sym typeface="Rubik"/>
              </a:rPr>
              <a:t>COM O </a:t>
            </a:r>
            <a:r>
              <a:rPr b="1" lang="pt-BR" sz="3600">
                <a:solidFill>
                  <a:srgbClr val="B382BA"/>
                </a:solidFill>
                <a:latin typeface="Rubik"/>
                <a:ea typeface="Rubik"/>
                <a:cs typeface="Rubik"/>
                <a:sym typeface="Rubik"/>
              </a:rPr>
              <a:t>GIT BASH</a:t>
            </a:r>
            <a:r>
              <a:rPr b="1" lang="pt-BR" sz="3600">
                <a:latin typeface="Rubik"/>
                <a:ea typeface="Rubik"/>
                <a:cs typeface="Rubik"/>
                <a:sym typeface="Rubik"/>
              </a:rPr>
              <a:t>!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911825" y="1958450"/>
            <a:ext cx="66501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highlight>
                  <a:srgbClr val="F5F5F5"/>
                </a:highlight>
              </a:rPr>
              <a:t>O </a:t>
            </a:r>
            <a:r>
              <a:rPr b="1" lang="pt-BR" sz="1800">
                <a:solidFill>
                  <a:schemeClr val="dk1"/>
                </a:solidFill>
                <a:highlight>
                  <a:srgbClr val="B382BA"/>
                </a:highlight>
              </a:rPr>
              <a:t>Git Bash </a:t>
            </a:r>
            <a:r>
              <a:rPr lang="pt-BR" sz="1800">
                <a:solidFill>
                  <a:schemeClr val="dk1"/>
                </a:solidFill>
                <a:highlight>
                  <a:srgbClr val="F5F5F5"/>
                </a:highlight>
              </a:rPr>
              <a:t> é</a:t>
            </a:r>
            <a:r>
              <a:rPr lang="pt-BR" sz="1800">
                <a:solidFill>
                  <a:schemeClr val="dk1"/>
                </a:solidFill>
                <a:highlight>
                  <a:srgbClr val="F5F5F5"/>
                </a:highlight>
              </a:rPr>
              <a:t> um aplicativo para ambientes como o Microsoft Windows, que </a:t>
            </a: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fornece experiência de linha de comando Git.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No Git Bash, o usuário interage com o repositório e os elementos git por meio dos comandos.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/>
          <p:nvPr/>
        </p:nvSpPr>
        <p:spPr>
          <a:xfrm>
            <a:off x="335100" y="2083875"/>
            <a:ext cx="67392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627250" y="1714500"/>
            <a:ext cx="59241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4100">
                <a:latin typeface="Rubik"/>
                <a:ea typeface="Rubik"/>
                <a:cs typeface="Rubik"/>
                <a:sym typeface="Rubik"/>
              </a:rPr>
              <a:t>COMANDOS BÁSICOS COM O </a:t>
            </a:r>
            <a:r>
              <a:rPr b="1" lang="pt-BR" sz="4100">
                <a:solidFill>
                  <a:srgbClr val="B382BA"/>
                </a:solidFill>
                <a:latin typeface="Rubik"/>
                <a:ea typeface="Rubik"/>
                <a:cs typeface="Rubik"/>
                <a:sym typeface="Rubik"/>
              </a:rPr>
              <a:t>GIT BASH</a:t>
            </a:r>
            <a:endParaRPr b="1" sz="4100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Instalação</a:t>
            </a:r>
            <a:r>
              <a:rPr lang="pt-BR">
                <a:solidFill>
                  <a:srgbClr val="000000"/>
                </a:solidFill>
              </a:rPr>
              <a:t> Git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625" y="1108725"/>
            <a:ext cx="651114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Comandos básicos com </a:t>
            </a:r>
            <a:r>
              <a:rPr b="1" lang="pt-BR">
                <a:solidFill>
                  <a:srgbClr val="000000"/>
                </a:solidFill>
                <a:highlight>
                  <a:srgbClr val="B382BA"/>
                </a:highlight>
              </a:rPr>
              <a:t>Git Bash</a:t>
            </a:r>
            <a:endParaRPr b="1">
              <a:solidFill>
                <a:srgbClr val="000000"/>
              </a:solidFill>
              <a:highlight>
                <a:srgbClr val="B382BA"/>
              </a:highlight>
            </a:endParaRPr>
          </a:p>
        </p:txBody>
      </p:sp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ono"/>
              <a:buChar char="●"/>
            </a:pPr>
            <a:r>
              <a:rPr b="1" lang="pt-BR" sz="2400">
                <a:solidFill>
                  <a:srgbClr val="B382BA"/>
                </a:solidFill>
              </a:rPr>
              <a:t>Verificar o caminho</a:t>
            </a:r>
            <a:r>
              <a:rPr lang="pt-BR" sz="2400">
                <a:solidFill>
                  <a:srgbClr val="000000"/>
                </a:solidFill>
              </a:rPr>
              <a:t> onde se encontra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ono"/>
              <a:buChar char="●"/>
            </a:pPr>
            <a:r>
              <a:rPr b="1" lang="pt-BR" sz="2400">
                <a:solidFill>
                  <a:srgbClr val="B382BA"/>
                </a:solidFill>
              </a:rPr>
              <a:t>Listar</a:t>
            </a:r>
            <a:r>
              <a:rPr b="1" lang="pt-BR" sz="2400">
                <a:solidFill>
                  <a:srgbClr val="000000"/>
                </a:solidFill>
              </a:rPr>
              <a:t> </a:t>
            </a:r>
            <a:r>
              <a:rPr lang="pt-BR" sz="2400">
                <a:solidFill>
                  <a:srgbClr val="000000"/>
                </a:solidFill>
              </a:rPr>
              <a:t>o que tem nesse lugar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ono"/>
              <a:buChar char="●"/>
            </a:pPr>
            <a:r>
              <a:rPr b="1" lang="pt-BR" sz="2400">
                <a:solidFill>
                  <a:srgbClr val="B382BA"/>
                </a:solidFill>
              </a:rPr>
              <a:t>Criar</a:t>
            </a:r>
            <a:r>
              <a:rPr b="1" lang="pt-BR" sz="2400">
                <a:solidFill>
                  <a:srgbClr val="000000"/>
                </a:solidFill>
              </a:rPr>
              <a:t> </a:t>
            </a:r>
            <a:r>
              <a:rPr lang="pt-BR" sz="2400">
                <a:solidFill>
                  <a:srgbClr val="000000"/>
                </a:solidFill>
              </a:rPr>
              <a:t>uma </a:t>
            </a:r>
            <a:r>
              <a:rPr b="1" lang="pt-BR" sz="2400">
                <a:solidFill>
                  <a:srgbClr val="B382BA"/>
                </a:solidFill>
              </a:rPr>
              <a:t>nova pasta</a:t>
            </a:r>
            <a:endParaRPr b="1" sz="2400">
              <a:solidFill>
                <a:srgbClr val="B382BA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ono"/>
              <a:buChar char="●"/>
            </a:pPr>
            <a:r>
              <a:rPr b="1" lang="pt-BR" sz="2400">
                <a:solidFill>
                  <a:srgbClr val="B382BA"/>
                </a:solidFill>
              </a:rPr>
              <a:t>Navegar</a:t>
            </a:r>
            <a:r>
              <a:rPr b="1" lang="pt-BR" sz="2400">
                <a:solidFill>
                  <a:srgbClr val="000000"/>
                </a:solidFill>
              </a:rPr>
              <a:t> </a:t>
            </a:r>
            <a:r>
              <a:rPr lang="pt-BR" sz="2400">
                <a:solidFill>
                  <a:srgbClr val="000000"/>
                </a:solidFill>
              </a:rPr>
              <a:t>pela pasta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ono"/>
              <a:buChar char="●"/>
            </a:pPr>
            <a:r>
              <a:rPr b="1" lang="pt-BR" sz="2400">
                <a:solidFill>
                  <a:srgbClr val="B382BA"/>
                </a:solidFill>
              </a:rPr>
              <a:t>Criar </a:t>
            </a:r>
            <a:r>
              <a:rPr lang="pt-BR" sz="2400">
                <a:solidFill>
                  <a:srgbClr val="000000"/>
                </a:solidFill>
              </a:rPr>
              <a:t>um </a:t>
            </a:r>
            <a:r>
              <a:rPr b="1" lang="pt-BR" sz="2400">
                <a:solidFill>
                  <a:srgbClr val="B382BA"/>
                </a:solidFill>
              </a:rPr>
              <a:t>arquivo</a:t>
            </a:r>
            <a:r>
              <a:rPr b="1" lang="pt-BR" sz="2400">
                <a:solidFill>
                  <a:srgbClr val="000000"/>
                </a:solidFill>
              </a:rPr>
              <a:t> </a:t>
            </a:r>
            <a:r>
              <a:rPr lang="pt-BR" sz="2400">
                <a:solidFill>
                  <a:srgbClr val="000000"/>
                </a:solidFill>
              </a:rPr>
              <a:t>dentro desta pasta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pt-BR" sz="2400">
                <a:solidFill>
                  <a:srgbClr val="B382BA"/>
                </a:solidFill>
              </a:rPr>
              <a:t>Deletar</a:t>
            </a:r>
            <a:r>
              <a:rPr b="1" lang="pt-BR" sz="2400">
                <a:solidFill>
                  <a:schemeClr val="dk1"/>
                </a:solidFill>
              </a:rPr>
              <a:t> o arquivo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pt-BR" sz="2400">
                <a:solidFill>
                  <a:srgbClr val="B382BA"/>
                </a:solidFill>
              </a:rPr>
              <a:t>Deletar</a:t>
            </a:r>
            <a:r>
              <a:rPr b="1" lang="pt-BR" sz="2400">
                <a:solidFill>
                  <a:schemeClr val="dk1"/>
                </a:solidFill>
              </a:rPr>
              <a:t> a pasta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673457" y="1640890"/>
            <a:ext cx="436562" cy="440055"/>
          </a:xfrm>
          <a:custGeom>
            <a:rect b="b" l="l" r="r" t="t"/>
            <a:pathLst>
              <a:path extrusionOk="0" h="880110" w="873125">
                <a:moveTo>
                  <a:pt x="436318" y="879934"/>
                </a:moveTo>
                <a:lnTo>
                  <a:pt x="393552" y="877815"/>
                </a:lnTo>
                <a:lnTo>
                  <a:pt x="351196" y="871480"/>
                </a:lnTo>
                <a:lnTo>
                  <a:pt x="309662" y="860989"/>
                </a:lnTo>
                <a:lnTo>
                  <a:pt x="269346" y="846444"/>
                </a:lnTo>
                <a:lnTo>
                  <a:pt x="230639" y="827983"/>
                </a:lnTo>
                <a:lnTo>
                  <a:pt x="193912" y="805786"/>
                </a:lnTo>
                <a:lnTo>
                  <a:pt x="159521" y="780067"/>
                </a:lnTo>
                <a:lnTo>
                  <a:pt x="127794" y="751071"/>
                </a:lnTo>
                <a:lnTo>
                  <a:pt x="99039" y="719079"/>
                </a:lnTo>
                <a:lnTo>
                  <a:pt x="73532" y="684400"/>
                </a:lnTo>
                <a:lnTo>
                  <a:pt x="51520" y="647366"/>
                </a:lnTo>
                <a:lnTo>
                  <a:pt x="33212" y="608335"/>
                </a:lnTo>
                <a:lnTo>
                  <a:pt x="18787" y="567682"/>
                </a:lnTo>
                <a:lnTo>
                  <a:pt x="8383" y="525801"/>
                </a:lnTo>
                <a:lnTo>
                  <a:pt x="2100" y="483091"/>
                </a:lnTo>
                <a:lnTo>
                  <a:pt x="0" y="439967"/>
                </a:lnTo>
                <a:lnTo>
                  <a:pt x="131" y="429166"/>
                </a:lnTo>
                <a:lnTo>
                  <a:pt x="3281" y="386107"/>
                </a:lnTo>
                <a:lnTo>
                  <a:pt x="10602" y="343566"/>
                </a:lnTo>
                <a:lnTo>
                  <a:pt x="22022" y="301954"/>
                </a:lnTo>
                <a:lnTo>
                  <a:pt x="37433" y="261671"/>
                </a:lnTo>
                <a:lnTo>
                  <a:pt x="56684" y="223105"/>
                </a:lnTo>
                <a:lnTo>
                  <a:pt x="79592" y="186627"/>
                </a:lnTo>
                <a:lnTo>
                  <a:pt x="105936" y="152590"/>
                </a:lnTo>
                <a:lnTo>
                  <a:pt x="135461" y="121319"/>
                </a:lnTo>
                <a:lnTo>
                  <a:pt x="167884" y="93118"/>
                </a:lnTo>
                <a:lnTo>
                  <a:pt x="202891" y="68257"/>
                </a:lnTo>
                <a:lnTo>
                  <a:pt x="240148" y="46976"/>
                </a:lnTo>
                <a:lnTo>
                  <a:pt x="279293" y="29479"/>
                </a:lnTo>
                <a:lnTo>
                  <a:pt x="319950" y="15936"/>
                </a:lnTo>
                <a:lnTo>
                  <a:pt x="361727" y="6476"/>
                </a:lnTo>
                <a:lnTo>
                  <a:pt x="404224" y="1191"/>
                </a:lnTo>
                <a:lnTo>
                  <a:pt x="436318" y="0"/>
                </a:lnTo>
                <a:lnTo>
                  <a:pt x="447030" y="132"/>
                </a:lnTo>
                <a:lnTo>
                  <a:pt x="489732" y="3308"/>
                </a:lnTo>
                <a:lnTo>
                  <a:pt x="531920" y="10690"/>
                </a:lnTo>
                <a:lnTo>
                  <a:pt x="573186" y="22206"/>
                </a:lnTo>
                <a:lnTo>
                  <a:pt x="613136" y="37746"/>
                </a:lnTo>
                <a:lnTo>
                  <a:pt x="651382" y="57158"/>
                </a:lnTo>
                <a:lnTo>
                  <a:pt x="687557" y="80258"/>
                </a:lnTo>
                <a:lnTo>
                  <a:pt x="721313" y="106822"/>
                </a:lnTo>
                <a:lnTo>
                  <a:pt x="752323" y="136594"/>
                </a:lnTo>
                <a:lnTo>
                  <a:pt x="780291" y="169288"/>
                </a:lnTo>
                <a:lnTo>
                  <a:pt x="804945" y="204587"/>
                </a:lnTo>
                <a:lnTo>
                  <a:pt x="826050" y="242156"/>
                </a:lnTo>
                <a:lnTo>
                  <a:pt x="843402" y="281628"/>
                </a:lnTo>
                <a:lnTo>
                  <a:pt x="856833" y="322625"/>
                </a:lnTo>
                <a:lnTo>
                  <a:pt x="866214" y="364752"/>
                </a:lnTo>
                <a:lnTo>
                  <a:pt x="871456" y="407604"/>
                </a:lnTo>
                <a:lnTo>
                  <a:pt x="872637" y="439967"/>
                </a:lnTo>
                <a:lnTo>
                  <a:pt x="872506" y="450768"/>
                </a:lnTo>
                <a:lnTo>
                  <a:pt x="869356" y="493827"/>
                </a:lnTo>
                <a:lnTo>
                  <a:pt x="862035" y="536368"/>
                </a:lnTo>
                <a:lnTo>
                  <a:pt x="850614" y="577979"/>
                </a:lnTo>
                <a:lnTo>
                  <a:pt x="835204" y="618263"/>
                </a:lnTo>
                <a:lnTo>
                  <a:pt x="815952" y="656829"/>
                </a:lnTo>
                <a:lnTo>
                  <a:pt x="793044" y="693306"/>
                </a:lnTo>
                <a:lnTo>
                  <a:pt x="766701" y="727344"/>
                </a:lnTo>
                <a:lnTo>
                  <a:pt x="737176" y="758614"/>
                </a:lnTo>
                <a:lnTo>
                  <a:pt x="704753" y="786816"/>
                </a:lnTo>
                <a:lnTo>
                  <a:pt x="669746" y="811676"/>
                </a:lnTo>
                <a:lnTo>
                  <a:pt x="632489" y="832958"/>
                </a:lnTo>
                <a:lnTo>
                  <a:pt x="593344" y="850454"/>
                </a:lnTo>
                <a:lnTo>
                  <a:pt x="552687" y="863998"/>
                </a:lnTo>
                <a:lnTo>
                  <a:pt x="510909" y="873458"/>
                </a:lnTo>
                <a:lnTo>
                  <a:pt x="468413" y="878743"/>
                </a:lnTo>
                <a:lnTo>
                  <a:pt x="436318" y="879934"/>
                </a:lnTo>
                <a:close/>
              </a:path>
            </a:pathLst>
          </a:custGeom>
          <a:solidFill>
            <a:srgbClr val="B382BA"/>
          </a:solidFill>
          <a:ln cap="flat" cmpd="sng" w="9525">
            <a:solidFill>
              <a:srgbClr val="B382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667115" y="772263"/>
            <a:ext cx="29553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Combinados</a:t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1282888" y="1644951"/>
            <a:ext cx="2763300" cy="4344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no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pt-BR" sz="1200"/>
              <a:t>O que eu não sei, posso </a:t>
            </a:r>
            <a:r>
              <a:rPr b="1" lang="pt-BR" sz="1200"/>
              <a:t>descobrir</a:t>
            </a:r>
            <a:endParaRPr b="1" sz="1200"/>
          </a:p>
        </p:txBody>
      </p:sp>
      <p:sp>
        <p:nvSpPr>
          <p:cNvPr id="103" name="Google Shape;103;p17"/>
          <p:cNvSpPr txBox="1"/>
          <p:nvPr/>
        </p:nvSpPr>
        <p:spPr>
          <a:xfrm>
            <a:off x="1282887" y="3283961"/>
            <a:ext cx="2763300" cy="4344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no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Interações no ZOOM</a:t>
            </a:r>
            <a:r>
              <a:rPr b="1" lang="pt-BR" sz="1200"/>
              <a:t> ✋</a:t>
            </a:r>
            <a:endParaRPr b="1" sz="1200"/>
          </a:p>
        </p:txBody>
      </p:sp>
      <p:sp>
        <p:nvSpPr>
          <p:cNvPr id="104" name="Google Shape;104;p17"/>
          <p:cNvSpPr txBox="1"/>
          <p:nvPr/>
        </p:nvSpPr>
        <p:spPr>
          <a:xfrm>
            <a:off x="1282887" y="2455179"/>
            <a:ext cx="2763300" cy="4344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no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Atenção </a:t>
            </a:r>
            <a:r>
              <a:rPr b="1" lang="pt-BR" sz="1200"/>
              <a:t>plena</a:t>
            </a:r>
            <a:r>
              <a:rPr lang="pt-BR" sz="1200"/>
              <a:t>! 👀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17"/>
          <p:cNvGrpSpPr/>
          <p:nvPr/>
        </p:nvGrpSpPr>
        <p:grpSpPr>
          <a:xfrm>
            <a:off x="673457" y="2452954"/>
            <a:ext cx="436562" cy="440054"/>
            <a:chOff x="1346914" y="6582308"/>
            <a:chExt cx="873125" cy="880109"/>
          </a:xfrm>
        </p:grpSpPr>
        <p:sp>
          <p:nvSpPr>
            <p:cNvPr id="106" name="Google Shape;106;p17"/>
            <p:cNvSpPr/>
            <p:nvPr/>
          </p:nvSpPr>
          <p:spPr>
            <a:xfrm>
              <a:off x="1346914" y="6582308"/>
              <a:ext cx="873125" cy="880109"/>
            </a:xfrm>
            <a:custGeom>
              <a:rect b="b" l="l" r="r" t="t"/>
              <a:pathLst>
                <a:path extrusionOk="0" h="880109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1459915" y="6698970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08" name="Google Shape;108;p17"/>
          <p:cNvGrpSpPr/>
          <p:nvPr/>
        </p:nvGrpSpPr>
        <p:grpSpPr>
          <a:xfrm>
            <a:off x="673457" y="3254045"/>
            <a:ext cx="436562" cy="440054"/>
            <a:chOff x="1346914" y="8184489"/>
            <a:chExt cx="873125" cy="880109"/>
          </a:xfrm>
        </p:grpSpPr>
        <p:sp>
          <p:nvSpPr>
            <p:cNvPr id="109" name="Google Shape;109;p17"/>
            <p:cNvSpPr/>
            <p:nvPr/>
          </p:nvSpPr>
          <p:spPr>
            <a:xfrm>
              <a:off x="1346914" y="8184489"/>
              <a:ext cx="873125" cy="880109"/>
            </a:xfrm>
            <a:custGeom>
              <a:rect b="b" l="l" r="r" t="t"/>
              <a:pathLst>
                <a:path extrusionOk="0" h="880109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1459915" y="8301151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525" y="1279875"/>
            <a:ext cx="3349276" cy="334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/>
          <p:nvPr/>
        </p:nvSpPr>
        <p:spPr>
          <a:xfrm>
            <a:off x="335100" y="1324450"/>
            <a:ext cx="4367700" cy="11358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500675" y="1324450"/>
            <a:ext cx="35007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4100">
                <a:latin typeface="Rubik"/>
                <a:ea typeface="Rubik"/>
                <a:cs typeface="Rubik"/>
                <a:sym typeface="Rubik"/>
              </a:rPr>
              <a:t>VÍDEO</a:t>
            </a:r>
            <a:r>
              <a:rPr b="1" lang="pt-BR" sz="4100">
                <a:latin typeface="Rubik"/>
                <a:ea typeface="Rubik"/>
                <a:cs typeface="Rubik"/>
                <a:sym typeface="Rubik"/>
              </a:rPr>
              <a:t> PRIMEIROS COMANDOS</a:t>
            </a:r>
            <a:endParaRPr b="1" sz="31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265500" y="471175"/>
            <a:ext cx="4045200" cy="10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Tweet</a:t>
            </a:r>
            <a:endParaRPr/>
          </a:p>
        </p:txBody>
      </p:sp>
      <p:sp>
        <p:nvSpPr>
          <p:cNvPr id="245" name="Google Shape;245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- `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pwd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`: caminho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- `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ls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`: lista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- `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mkdir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`: cria nova pasta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- `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cd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`: entrar e sair de diretórios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- `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cd ..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`: voltar uma pasta acima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- `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touch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`: cria arquivo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- `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rm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`: deleta um arquivo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- `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rm -r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` ou `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rm --r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`: deleta uma pasta ou arquivo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- `</a:t>
            </a:r>
            <a:r>
              <a:rPr lang="pt-BR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clear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`: limpa a tela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225" y="1642800"/>
            <a:ext cx="24574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apaga tudo que tem Repro no nome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 </a:t>
            </a: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</a:rPr>
              <a:t>rm -r Repro*</a:t>
            </a:r>
            <a:endParaRPr>
              <a:solidFill>
                <a:srgbClr val="000000"/>
              </a:solidFill>
              <a:highlight>
                <a:srgbClr val="B382BA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382BA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Dúvidas?</a:t>
            </a:r>
            <a:endParaRPr sz="8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Configurando autoria no </a:t>
            </a: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</a:rPr>
              <a:t>GIT</a:t>
            </a:r>
            <a:endParaRPr>
              <a:solidFill>
                <a:srgbClr val="000000"/>
              </a:solidFill>
              <a:highlight>
                <a:srgbClr val="B382BA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</a:rPr>
              <a:t>Git </a:t>
            </a:r>
            <a:r>
              <a:rPr lang="pt-BR">
                <a:solidFill>
                  <a:srgbClr val="000000"/>
                </a:solidFill>
              </a:rPr>
              <a:t>precisa saber seu nome e seu e-mail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pt-BR" sz="2400">
                <a:solidFill>
                  <a:srgbClr val="000000"/>
                </a:solidFill>
              </a:rPr>
              <a:t>Comando para dizer qual seu nome:</a:t>
            </a:r>
            <a:endParaRPr sz="2400">
              <a:solidFill>
                <a:srgbClr val="000000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highlight>
                  <a:srgbClr val="000000"/>
                </a:highlight>
              </a:rPr>
              <a:t>git config --global user.name “Seu nome”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pt-BR" sz="2400">
                <a:solidFill>
                  <a:srgbClr val="000000"/>
                </a:solidFill>
              </a:rPr>
              <a:t>Comando para dizer qual seu email:</a:t>
            </a:r>
            <a:endParaRPr sz="2400">
              <a:solidFill>
                <a:srgbClr val="000000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highlight>
                  <a:srgbClr val="000000"/>
                </a:highlight>
              </a:rPr>
              <a:t>git config --global user.email “seu@email.com”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pt-BR" sz="2400">
                <a:solidFill>
                  <a:srgbClr val="000000"/>
                </a:solidFill>
              </a:rPr>
              <a:t>Comando de verificação se a configuração foi realizada com sucesso:</a:t>
            </a:r>
            <a:endParaRPr sz="2400">
              <a:solidFill>
                <a:srgbClr val="000000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FFFFFF"/>
                </a:solidFill>
                <a:highlight>
                  <a:srgbClr val="000000"/>
                </a:highlight>
              </a:rPr>
              <a:t>git config --list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/>
          <p:nvPr/>
        </p:nvSpPr>
        <p:spPr>
          <a:xfrm>
            <a:off x="335100" y="1324450"/>
            <a:ext cx="4367700" cy="11358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p41"/>
          <p:cNvSpPr txBox="1"/>
          <p:nvPr/>
        </p:nvSpPr>
        <p:spPr>
          <a:xfrm>
            <a:off x="500675" y="1324450"/>
            <a:ext cx="44991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4100">
                <a:latin typeface="Rubik"/>
                <a:ea typeface="Rubik"/>
                <a:cs typeface="Rubik"/>
                <a:sym typeface="Rubik"/>
              </a:rPr>
              <a:t>VÍDEO</a:t>
            </a:r>
            <a:r>
              <a:rPr b="1" lang="pt-BR" sz="41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pt-BR" sz="4100">
                <a:latin typeface="Rubik"/>
                <a:ea typeface="Rubik"/>
                <a:cs typeface="Rubik"/>
                <a:sym typeface="Rubik"/>
              </a:rPr>
              <a:t>CONFIGURAÇÃO</a:t>
            </a:r>
            <a:r>
              <a:rPr b="1" lang="pt-BR" sz="4100">
                <a:latin typeface="Rubik"/>
                <a:ea typeface="Rubik"/>
                <a:cs typeface="Rubik"/>
                <a:sym typeface="Rubik"/>
              </a:rPr>
              <a:t> AUTORIA</a:t>
            </a:r>
            <a:endParaRPr b="1" sz="31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265500" y="623575"/>
            <a:ext cx="4045200" cy="10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Tweet</a:t>
            </a:r>
            <a:endParaRPr/>
          </a:p>
        </p:txBody>
      </p:sp>
      <p:sp>
        <p:nvSpPr>
          <p:cNvPr id="279" name="Google Shape;279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git config --global user.name “Seu Nome”</a:t>
            </a:r>
            <a:endParaRPr sz="2000">
              <a:solidFill>
                <a:srgbClr val="FFFFF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git config --global user.email “seu@email.com”</a:t>
            </a:r>
            <a:endParaRPr sz="2000">
              <a:solidFill>
                <a:srgbClr val="FFFFF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git config --list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Google Shape;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275" y="1718875"/>
            <a:ext cx="24574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382BA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Dúvidas?</a:t>
            </a:r>
            <a:endParaRPr sz="8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Iniciando o </a:t>
            </a: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</a:rPr>
              <a:t>controle de versão</a:t>
            </a:r>
            <a:endParaRPr>
              <a:solidFill>
                <a:srgbClr val="000000"/>
              </a:solidFill>
              <a:highlight>
                <a:srgbClr val="B382BA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/>
        </p:nvSpPr>
        <p:spPr>
          <a:xfrm>
            <a:off x="335100" y="1789875"/>
            <a:ext cx="4431900" cy="524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500675" y="1324450"/>
            <a:ext cx="7834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4100">
                <a:latin typeface="Rubik"/>
                <a:ea typeface="Rubik"/>
                <a:cs typeface="Rubik"/>
                <a:sym typeface="Rubik"/>
              </a:rPr>
              <a:t>MONITORAS</a:t>
            </a:r>
            <a:endParaRPr b="1" sz="31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Como acontece o </a:t>
            </a:r>
            <a:r>
              <a:rPr b="1" lang="pt-BR">
                <a:solidFill>
                  <a:srgbClr val="B382BA"/>
                </a:solidFill>
              </a:rPr>
              <a:t>controle de versão</a:t>
            </a:r>
            <a:endParaRPr b="1">
              <a:solidFill>
                <a:srgbClr val="B382BA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O que vai acontecer...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1" name="Google Shape;301;p46"/>
          <p:cNvSpPr/>
          <p:nvPr/>
        </p:nvSpPr>
        <p:spPr>
          <a:xfrm>
            <a:off x="35448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Staging area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(área de preparação)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02" name="Google Shape;302;p46"/>
          <p:cNvSpPr/>
          <p:nvPr/>
        </p:nvSpPr>
        <p:spPr>
          <a:xfrm>
            <a:off x="10351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Working directory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(pasta local)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03" name="Google Shape;303;p46"/>
          <p:cNvSpPr/>
          <p:nvPr/>
        </p:nvSpPr>
        <p:spPr>
          <a:xfrm>
            <a:off x="60545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.git directory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(repositório)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400" y="2293750"/>
            <a:ext cx="12477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4225" y="4438301"/>
            <a:ext cx="506550" cy="2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000000"/>
                </a:solidFill>
              </a:rPr>
              <a:t>Adição dos arquivos para área de preparação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311" name="Google Shape;311;p47"/>
          <p:cNvSpPr/>
          <p:nvPr/>
        </p:nvSpPr>
        <p:spPr>
          <a:xfrm>
            <a:off x="35448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Staging area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(área de preparação)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2" name="Google Shape;312;p47"/>
          <p:cNvSpPr/>
          <p:nvPr/>
        </p:nvSpPr>
        <p:spPr>
          <a:xfrm>
            <a:off x="10351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Working directory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(pasta local)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3" name="Google Shape;313;p47"/>
          <p:cNvSpPr/>
          <p:nvPr/>
        </p:nvSpPr>
        <p:spPr>
          <a:xfrm>
            <a:off x="60545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.git directory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(repositório)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14" name="Google Shape;3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400" y="2293750"/>
            <a:ext cx="124777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7"/>
          <p:cNvSpPr/>
          <p:nvPr/>
        </p:nvSpPr>
        <p:spPr>
          <a:xfrm>
            <a:off x="2686175" y="2607975"/>
            <a:ext cx="1261800" cy="6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6" name="Google Shape;3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113" y="2293750"/>
            <a:ext cx="1247775" cy="1266825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7" name="Google Shape;31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4225" y="4438301"/>
            <a:ext cx="506550" cy="2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  <a:highlight>
                  <a:srgbClr val="B382BA"/>
                </a:highlight>
              </a:rPr>
              <a:t>Git:</a:t>
            </a:r>
            <a:r>
              <a:rPr lang="pt-BR" sz="2100">
                <a:solidFill>
                  <a:srgbClr val="000000"/>
                </a:solidFill>
              </a:rPr>
              <a:t> recebe um “contrato” contendo as informações de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quais arquivos, quem é a autora e o que foi feito</a:t>
            </a:r>
            <a:endParaRPr sz="2100">
              <a:solidFill>
                <a:srgbClr val="000000"/>
              </a:solidFill>
            </a:endParaRPr>
          </a:p>
        </p:txBody>
      </p:sp>
      <p:sp>
        <p:nvSpPr>
          <p:cNvPr id="323" name="Google Shape;323;p48"/>
          <p:cNvSpPr/>
          <p:nvPr/>
        </p:nvSpPr>
        <p:spPr>
          <a:xfrm>
            <a:off x="35448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Staging area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(área de preparação)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24" name="Google Shape;324;p48"/>
          <p:cNvSpPr/>
          <p:nvPr/>
        </p:nvSpPr>
        <p:spPr>
          <a:xfrm>
            <a:off x="10351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Working directory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(diretório local)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25" name="Google Shape;325;p48"/>
          <p:cNvSpPr/>
          <p:nvPr/>
        </p:nvSpPr>
        <p:spPr>
          <a:xfrm>
            <a:off x="60545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.git directory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(repositório)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26" name="Google Shape;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400" y="2293750"/>
            <a:ext cx="124777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8"/>
          <p:cNvSpPr/>
          <p:nvPr/>
        </p:nvSpPr>
        <p:spPr>
          <a:xfrm>
            <a:off x="2686175" y="2607975"/>
            <a:ext cx="1261800" cy="6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8" name="Google Shape;3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113" y="2293750"/>
            <a:ext cx="1247775" cy="1266825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9" name="Google Shape;329;p48"/>
          <p:cNvSpPr/>
          <p:nvPr/>
        </p:nvSpPr>
        <p:spPr>
          <a:xfrm>
            <a:off x="5195900" y="2607963"/>
            <a:ext cx="1261800" cy="6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0" name="Google Shape;3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813" y="2293750"/>
            <a:ext cx="1247775" cy="1266825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1" name="Google Shape;33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6300" y="3645525"/>
            <a:ext cx="893875" cy="8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4225" y="4438301"/>
            <a:ext cx="506550" cy="2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/>
          <p:nvPr>
            <p:ph type="title"/>
          </p:nvPr>
        </p:nvSpPr>
        <p:spPr>
          <a:xfrm>
            <a:off x="1498450" y="2150850"/>
            <a:ext cx="595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Começando o </a:t>
            </a:r>
            <a:r>
              <a:rPr b="1" lang="pt-BR">
                <a:solidFill>
                  <a:srgbClr val="B382BA"/>
                </a:solidFill>
              </a:rPr>
              <a:t>controle de versão</a:t>
            </a:r>
            <a:r>
              <a:rPr lang="pt-BR">
                <a:solidFill>
                  <a:srgbClr val="000000"/>
                </a:solidFill>
              </a:rPr>
              <a:t> no projeto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</a:rPr>
              <a:t>Iniciando o rastreamento</a:t>
            </a:r>
            <a:endParaRPr>
              <a:solidFill>
                <a:srgbClr val="000000"/>
              </a:solidFill>
              <a:highlight>
                <a:srgbClr val="B382BA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/>
          <p:nvPr/>
        </p:nvSpPr>
        <p:spPr>
          <a:xfrm>
            <a:off x="335100" y="1324450"/>
            <a:ext cx="4367700" cy="11358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51"/>
          <p:cNvSpPr txBox="1"/>
          <p:nvPr/>
        </p:nvSpPr>
        <p:spPr>
          <a:xfrm>
            <a:off x="500675" y="1324450"/>
            <a:ext cx="44991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4100">
                <a:latin typeface="Rubik"/>
                <a:ea typeface="Rubik"/>
                <a:cs typeface="Rubik"/>
                <a:sym typeface="Rubik"/>
              </a:rPr>
              <a:t>VÍDEO INICIANDO RASTREAMENTO</a:t>
            </a:r>
            <a:endParaRPr b="1" sz="31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000000"/>
                </a:solidFill>
              </a:rPr>
              <a:t>Iniciando o rastreamento do Git: </a:t>
            </a:r>
            <a:r>
              <a:rPr lang="pt-BR" sz="2600">
                <a:solidFill>
                  <a:srgbClr val="FFFFFF"/>
                </a:solidFill>
                <a:highlight>
                  <a:srgbClr val="000000"/>
                </a:highlight>
              </a:rPr>
              <a:t>git init</a:t>
            </a:r>
            <a:endParaRPr sz="26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354" name="Google Shape;3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875" y="1180500"/>
            <a:ext cx="660515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Estamos aqui: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0" name="Google Shape;360;p53"/>
          <p:cNvSpPr/>
          <p:nvPr/>
        </p:nvSpPr>
        <p:spPr>
          <a:xfrm>
            <a:off x="35448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Staging area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(área de preparação)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61" name="Google Shape;361;p53"/>
          <p:cNvSpPr/>
          <p:nvPr/>
        </p:nvSpPr>
        <p:spPr>
          <a:xfrm>
            <a:off x="10351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Working directory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(pasta local)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62" name="Google Shape;362;p53"/>
          <p:cNvSpPr/>
          <p:nvPr/>
        </p:nvSpPr>
        <p:spPr>
          <a:xfrm>
            <a:off x="60545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.git directory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(repositório)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63" name="Google Shape;3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400" y="2293750"/>
            <a:ext cx="12477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4225" y="4438301"/>
            <a:ext cx="506550" cy="2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Listando os arquivos ocultos: 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</a:rPr>
              <a:t>ls -a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370" name="Google Shape;3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59825"/>
            <a:ext cx="8839199" cy="1108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9"/>
          <p:cNvGrpSpPr/>
          <p:nvPr/>
        </p:nvGrpSpPr>
        <p:grpSpPr>
          <a:xfrm>
            <a:off x="655500" y="1101429"/>
            <a:ext cx="399367" cy="353100"/>
            <a:chOff x="1346914" y="3281781"/>
            <a:chExt cx="873125" cy="880110"/>
          </a:xfrm>
        </p:grpSpPr>
        <p:sp>
          <p:nvSpPr>
            <p:cNvPr id="123" name="Google Shape;123;p19"/>
            <p:cNvSpPr/>
            <p:nvPr/>
          </p:nvSpPr>
          <p:spPr>
            <a:xfrm>
              <a:off x="1346914" y="3281781"/>
              <a:ext cx="873125" cy="880110"/>
            </a:xfrm>
            <a:custGeom>
              <a:rect b="b" l="l" r="r" t="t"/>
              <a:pathLst>
                <a:path extrusionOk="0" h="880110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1459915" y="3398443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25" name="Google Shape;125;p19"/>
          <p:cNvSpPr txBox="1"/>
          <p:nvPr>
            <p:ph type="title"/>
          </p:nvPr>
        </p:nvSpPr>
        <p:spPr>
          <a:xfrm>
            <a:off x="649132" y="232733"/>
            <a:ext cx="20937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1212935" y="1089575"/>
            <a:ext cx="6320400" cy="4851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Revisão</a:t>
            </a:r>
            <a:r>
              <a:rPr lang="pt-BR" sz="1200"/>
              <a:t> do que vimos no </a:t>
            </a:r>
            <a:r>
              <a:rPr lang="pt-BR" sz="1200"/>
              <a:t>sábado</a:t>
            </a:r>
            <a:endParaRPr sz="1200"/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7" name="Google Shape;127;p19"/>
          <p:cNvSpPr txBox="1"/>
          <p:nvPr/>
        </p:nvSpPr>
        <p:spPr>
          <a:xfrm>
            <a:off x="1212935" y="1733800"/>
            <a:ext cx="6320400" cy="4851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Meu primeiro clone</a:t>
            </a:r>
            <a:endParaRPr sz="1200"/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8" name="Google Shape;128;p19"/>
          <p:cNvSpPr txBox="1"/>
          <p:nvPr/>
        </p:nvSpPr>
        <p:spPr>
          <a:xfrm>
            <a:off x="1212935" y="2412225"/>
            <a:ext cx="6320400" cy="4851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Meu primeiro Fork</a:t>
            </a:r>
            <a:endParaRPr sz="1200"/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129" name="Google Shape;129;p19"/>
          <p:cNvGrpSpPr/>
          <p:nvPr/>
        </p:nvGrpSpPr>
        <p:grpSpPr>
          <a:xfrm>
            <a:off x="655500" y="1744224"/>
            <a:ext cx="399367" cy="353100"/>
            <a:chOff x="1346914" y="4883962"/>
            <a:chExt cx="873125" cy="880110"/>
          </a:xfrm>
        </p:grpSpPr>
        <p:sp>
          <p:nvSpPr>
            <p:cNvPr id="130" name="Google Shape;130;p19"/>
            <p:cNvSpPr/>
            <p:nvPr/>
          </p:nvSpPr>
          <p:spPr>
            <a:xfrm>
              <a:off x="1346914" y="4883962"/>
              <a:ext cx="873125" cy="880110"/>
            </a:xfrm>
            <a:custGeom>
              <a:rect b="b" l="l" r="r" t="t"/>
              <a:pathLst>
                <a:path extrusionOk="0" h="880110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1459915" y="5000624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32" name="Google Shape;132;p19"/>
          <p:cNvGrpSpPr/>
          <p:nvPr/>
        </p:nvGrpSpPr>
        <p:grpSpPr>
          <a:xfrm>
            <a:off x="655500" y="2425600"/>
            <a:ext cx="399367" cy="353100"/>
            <a:chOff x="1346914" y="6582308"/>
            <a:chExt cx="873125" cy="880109"/>
          </a:xfrm>
        </p:grpSpPr>
        <p:sp>
          <p:nvSpPr>
            <p:cNvPr id="133" name="Google Shape;133;p19"/>
            <p:cNvSpPr/>
            <p:nvPr/>
          </p:nvSpPr>
          <p:spPr>
            <a:xfrm>
              <a:off x="1346914" y="6582308"/>
              <a:ext cx="873125" cy="880109"/>
            </a:xfrm>
            <a:custGeom>
              <a:rect b="b" l="l" r="r" t="t"/>
              <a:pathLst>
                <a:path extrusionOk="0" h="880109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1459915" y="6698970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35" name="Google Shape;135;p19"/>
          <p:cNvSpPr txBox="1"/>
          <p:nvPr/>
        </p:nvSpPr>
        <p:spPr>
          <a:xfrm>
            <a:off x="1212939" y="3973975"/>
            <a:ext cx="5239800" cy="4851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Outras ferramentas - </a:t>
            </a:r>
            <a:r>
              <a:rPr lang="pt-BR" sz="1200"/>
              <a:t>Dúvidas</a:t>
            </a:r>
            <a:r>
              <a:rPr lang="pt-BR" sz="1200"/>
              <a:t> finais </a:t>
            </a:r>
            <a:endParaRPr sz="1200"/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136" name="Google Shape;136;p19"/>
          <p:cNvGrpSpPr/>
          <p:nvPr/>
        </p:nvGrpSpPr>
        <p:grpSpPr>
          <a:xfrm>
            <a:off x="655500" y="3976075"/>
            <a:ext cx="399367" cy="353100"/>
            <a:chOff x="1346914" y="6582308"/>
            <a:chExt cx="873125" cy="880109"/>
          </a:xfrm>
        </p:grpSpPr>
        <p:sp>
          <p:nvSpPr>
            <p:cNvPr id="137" name="Google Shape;137;p19"/>
            <p:cNvSpPr/>
            <p:nvPr/>
          </p:nvSpPr>
          <p:spPr>
            <a:xfrm>
              <a:off x="1346914" y="6582308"/>
              <a:ext cx="873125" cy="880109"/>
            </a:xfrm>
            <a:custGeom>
              <a:rect b="b" l="l" r="r" t="t"/>
              <a:pathLst>
                <a:path extrusionOk="0" h="880109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1459915" y="6698970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39" name="Google Shape;139;p19"/>
          <p:cNvGrpSpPr/>
          <p:nvPr/>
        </p:nvGrpSpPr>
        <p:grpSpPr>
          <a:xfrm>
            <a:off x="655500" y="3243054"/>
            <a:ext cx="399367" cy="353100"/>
            <a:chOff x="1346914" y="3281781"/>
            <a:chExt cx="873125" cy="880110"/>
          </a:xfrm>
        </p:grpSpPr>
        <p:sp>
          <p:nvSpPr>
            <p:cNvPr id="140" name="Google Shape;140;p19"/>
            <p:cNvSpPr/>
            <p:nvPr/>
          </p:nvSpPr>
          <p:spPr>
            <a:xfrm>
              <a:off x="1346914" y="3281781"/>
              <a:ext cx="873125" cy="880110"/>
            </a:xfrm>
            <a:custGeom>
              <a:rect b="b" l="l" r="r" t="t"/>
              <a:pathLst>
                <a:path extrusionOk="0" h="880110" w="873125">
                  <a:moveTo>
                    <a:pt x="436318" y="879934"/>
                  </a:moveTo>
                  <a:lnTo>
                    <a:pt x="393552" y="877815"/>
                  </a:lnTo>
                  <a:lnTo>
                    <a:pt x="351196" y="871480"/>
                  </a:lnTo>
                  <a:lnTo>
                    <a:pt x="309662" y="860989"/>
                  </a:lnTo>
                  <a:lnTo>
                    <a:pt x="269346" y="846444"/>
                  </a:lnTo>
                  <a:lnTo>
                    <a:pt x="230639" y="827983"/>
                  </a:lnTo>
                  <a:lnTo>
                    <a:pt x="193912" y="805786"/>
                  </a:lnTo>
                  <a:lnTo>
                    <a:pt x="159521" y="780067"/>
                  </a:lnTo>
                  <a:lnTo>
                    <a:pt x="127794" y="751071"/>
                  </a:lnTo>
                  <a:lnTo>
                    <a:pt x="99039" y="719079"/>
                  </a:lnTo>
                  <a:lnTo>
                    <a:pt x="73532" y="684400"/>
                  </a:lnTo>
                  <a:lnTo>
                    <a:pt x="51520" y="647366"/>
                  </a:lnTo>
                  <a:lnTo>
                    <a:pt x="33212" y="608335"/>
                  </a:lnTo>
                  <a:lnTo>
                    <a:pt x="18787" y="567682"/>
                  </a:lnTo>
                  <a:lnTo>
                    <a:pt x="8383" y="525801"/>
                  </a:lnTo>
                  <a:lnTo>
                    <a:pt x="2100" y="483091"/>
                  </a:lnTo>
                  <a:lnTo>
                    <a:pt x="0" y="439967"/>
                  </a:lnTo>
                  <a:lnTo>
                    <a:pt x="131" y="429166"/>
                  </a:lnTo>
                  <a:lnTo>
                    <a:pt x="3281" y="386107"/>
                  </a:lnTo>
                  <a:lnTo>
                    <a:pt x="10602" y="343566"/>
                  </a:lnTo>
                  <a:lnTo>
                    <a:pt x="22022" y="301954"/>
                  </a:lnTo>
                  <a:lnTo>
                    <a:pt x="37433" y="261671"/>
                  </a:lnTo>
                  <a:lnTo>
                    <a:pt x="56684" y="223105"/>
                  </a:lnTo>
                  <a:lnTo>
                    <a:pt x="79592" y="186627"/>
                  </a:lnTo>
                  <a:lnTo>
                    <a:pt x="105936" y="152590"/>
                  </a:lnTo>
                  <a:lnTo>
                    <a:pt x="135461" y="121319"/>
                  </a:lnTo>
                  <a:lnTo>
                    <a:pt x="167884" y="93118"/>
                  </a:lnTo>
                  <a:lnTo>
                    <a:pt x="202891" y="68257"/>
                  </a:lnTo>
                  <a:lnTo>
                    <a:pt x="240148" y="46976"/>
                  </a:lnTo>
                  <a:lnTo>
                    <a:pt x="279293" y="29479"/>
                  </a:lnTo>
                  <a:lnTo>
                    <a:pt x="319950" y="15936"/>
                  </a:lnTo>
                  <a:lnTo>
                    <a:pt x="361727" y="6476"/>
                  </a:lnTo>
                  <a:lnTo>
                    <a:pt x="404224" y="1191"/>
                  </a:lnTo>
                  <a:lnTo>
                    <a:pt x="436318" y="0"/>
                  </a:lnTo>
                  <a:lnTo>
                    <a:pt x="447030" y="132"/>
                  </a:lnTo>
                  <a:lnTo>
                    <a:pt x="489732" y="3308"/>
                  </a:lnTo>
                  <a:lnTo>
                    <a:pt x="531920" y="10690"/>
                  </a:lnTo>
                  <a:lnTo>
                    <a:pt x="573186" y="22206"/>
                  </a:lnTo>
                  <a:lnTo>
                    <a:pt x="613136" y="37746"/>
                  </a:lnTo>
                  <a:lnTo>
                    <a:pt x="651382" y="57158"/>
                  </a:lnTo>
                  <a:lnTo>
                    <a:pt x="687557" y="80258"/>
                  </a:lnTo>
                  <a:lnTo>
                    <a:pt x="721313" y="106822"/>
                  </a:lnTo>
                  <a:lnTo>
                    <a:pt x="752323" y="136594"/>
                  </a:lnTo>
                  <a:lnTo>
                    <a:pt x="780291" y="169288"/>
                  </a:lnTo>
                  <a:lnTo>
                    <a:pt x="804945" y="204587"/>
                  </a:lnTo>
                  <a:lnTo>
                    <a:pt x="826050" y="242156"/>
                  </a:lnTo>
                  <a:lnTo>
                    <a:pt x="843402" y="281628"/>
                  </a:lnTo>
                  <a:lnTo>
                    <a:pt x="856833" y="322625"/>
                  </a:lnTo>
                  <a:lnTo>
                    <a:pt x="866214" y="364752"/>
                  </a:lnTo>
                  <a:lnTo>
                    <a:pt x="871456" y="407604"/>
                  </a:lnTo>
                  <a:lnTo>
                    <a:pt x="872637" y="439967"/>
                  </a:lnTo>
                  <a:lnTo>
                    <a:pt x="872506" y="450768"/>
                  </a:lnTo>
                  <a:lnTo>
                    <a:pt x="869356" y="493827"/>
                  </a:lnTo>
                  <a:lnTo>
                    <a:pt x="862035" y="536368"/>
                  </a:lnTo>
                  <a:lnTo>
                    <a:pt x="850614" y="577979"/>
                  </a:lnTo>
                  <a:lnTo>
                    <a:pt x="835204" y="618263"/>
                  </a:lnTo>
                  <a:lnTo>
                    <a:pt x="815952" y="656829"/>
                  </a:lnTo>
                  <a:lnTo>
                    <a:pt x="793044" y="693306"/>
                  </a:lnTo>
                  <a:lnTo>
                    <a:pt x="766701" y="727344"/>
                  </a:lnTo>
                  <a:lnTo>
                    <a:pt x="737176" y="758614"/>
                  </a:lnTo>
                  <a:lnTo>
                    <a:pt x="704753" y="786816"/>
                  </a:lnTo>
                  <a:lnTo>
                    <a:pt x="669746" y="811676"/>
                  </a:lnTo>
                  <a:lnTo>
                    <a:pt x="632489" y="832958"/>
                  </a:lnTo>
                  <a:lnTo>
                    <a:pt x="593344" y="850454"/>
                  </a:lnTo>
                  <a:lnTo>
                    <a:pt x="552687" y="863998"/>
                  </a:lnTo>
                  <a:lnTo>
                    <a:pt x="510909" y="873458"/>
                  </a:lnTo>
                  <a:lnTo>
                    <a:pt x="468413" y="878743"/>
                  </a:lnTo>
                  <a:lnTo>
                    <a:pt x="436318" y="879934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1459915" y="3398443"/>
              <a:ext cx="647700" cy="647700"/>
            </a:xfrm>
            <a:custGeom>
              <a:rect b="b" l="l" r="r" t="t"/>
              <a:pathLst>
                <a:path extrusionOk="0" h="647700" w="647700">
                  <a:moveTo>
                    <a:pt x="481469" y="168402"/>
                  </a:moveTo>
                  <a:lnTo>
                    <a:pt x="478917" y="160731"/>
                  </a:lnTo>
                  <a:lnTo>
                    <a:pt x="466305" y="154432"/>
                  </a:lnTo>
                  <a:lnTo>
                    <a:pt x="458635" y="156984"/>
                  </a:lnTo>
                  <a:lnTo>
                    <a:pt x="309613" y="455028"/>
                  </a:lnTo>
                  <a:lnTo>
                    <a:pt x="186410" y="299440"/>
                  </a:lnTo>
                  <a:lnTo>
                    <a:pt x="178384" y="298513"/>
                  </a:lnTo>
                  <a:lnTo>
                    <a:pt x="167335" y="307263"/>
                  </a:lnTo>
                  <a:lnTo>
                    <a:pt x="166408" y="315290"/>
                  </a:lnTo>
                  <a:lnTo>
                    <a:pt x="304495" y="489673"/>
                  </a:lnTo>
                  <a:lnTo>
                    <a:pt x="308178" y="491439"/>
                  </a:lnTo>
                  <a:lnTo>
                    <a:pt x="312496" y="491439"/>
                  </a:lnTo>
                  <a:lnTo>
                    <a:pt x="312928" y="491413"/>
                  </a:lnTo>
                  <a:lnTo>
                    <a:pt x="317715" y="490918"/>
                  </a:lnTo>
                  <a:lnTo>
                    <a:pt x="321525" y="488289"/>
                  </a:lnTo>
                  <a:lnTo>
                    <a:pt x="481469" y="168402"/>
                  </a:lnTo>
                  <a:close/>
                </a:path>
                <a:path extrusionOk="0" h="647700" w="647700">
                  <a:moveTo>
                    <a:pt x="647674" y="323837"/>
                  </a:moveTo>
                  <a:lnTo>
                    <a:pt x="641286" y="259384"/>
                  </a:lnTo>
                  <a:lnTo>
                    <a:pt x="622223" y="197777"/>
                  </a:lnTo>
                  <a:lnTo>
                    <a:pt x="622147" y="197624"/>
                  </a:lnTo>
                  <a:lnTo>
                    <a:pt x="622147" y="323837"/>
                  </a:lnTo>
                  <a:lnTo>
                    <a:pt x="618236" y="372160"/>
                  </a:lnTo>
                  <a:lnTo>
                    <a:pt x="606920" y="418020"/>
                  </a:lnTo>
                  <a:lnTo>
                    <a:pt x="588810" y="460806"/>
                  </a:lnTo>
                  <a:lnTo>
                    <a:pt x="564515" y="499897"/>
                  </a:lnTo>
                  <a:lnTo>
                    <a:pt x="534682" y="534670"/>
                  </a:lnTo>
                  <a:lnTo>
                    <a:pt x="499910" y="564515"/>
                  </a:lnTo>
                  <a:lnTo>
                    <a:pt x="460819" y="588797"/>
                  </a:lnTo>
                  <a:lnTo>
                    <a:pt x="418033" y="606907"/>
                  </a:lnTo>
                  <a:lnTo>
                    <a:pt x="372160" y="618236"/>
                  </a:lnTo>
                  <a:lnTo>
                    <a:pt x="323837" y="622147"/>
                  </a:lnTo>
                  <a:lnTo>
                    <a:pt x="275513" y="618236"/>
                  </a:lnTo>
                  <a:lnTo>
                    <a:pt x="229654" y="606907"/>
                  </a:lnTo>
                  <a:lnTo>
                    <a:pt x="186867" y="588797"/>
                  </a:lnTo>
                  <a:lnTo>
                    <a:pt x="147777" y="564515"/>
                  </a:lnTo>
                  <a:lnTo>
                    <a:pt x="113004" y="534670"/>
                  </a:lnTo>
                  <a:lnTo>
                    <a:pt x="83159" y="499897"/>
                  </a:lnTo>
                  <a:lnTo>
                    <a:pt x="58877" y="460806"/>
                  </a:lnTo>
                  <a:lnTo>
                    <a:pt x="40767" y="418020"/>
                  </a:lnTo>
                  <a:lnTo>
                    <a:pt x="29438" y="372160"/>
                  </a:lnTo>
                  <a:lnTo>
                    <a:pt x="25527" y="323837"/>
                  </a:lnTo>
                  <a:lnTo>
                    <a:pt x="29438" y="275513"/>
                  </a:lnTo>
                  <a:lnTo>
                    <a:pt x="40767" y="229654"/>
                  </a:lnTo>
                  <a:lnTo>
                    <a:pt x="58877" y="186855"/>
                  </a:lnTo>
                  <a:lnTo>
                    <a:pt x="83159" y="147777"/>
                  </a:lnTo>
                  <a:lnTo>
                    <a:pt x="113004" y="112991"/>
                  </a:lnTo>
                  <a:lnTo>
                    <a:pt x="147777" y="83159"/>
                  </a:lnTo>
                  <a:lnTo>
                    <a:pt x="186867" y="58864"/>
                  </a:lnTo>
                  <a:lnTo>
                    <a:pt x="229654" y="40754"/>
                  </a:lnTo>
                  <a:lnTo>
                    <a:pt x="275513" y="29438"/>
                  </a:lnTo>
                  <a:lnTo>
                    <a:pt x="323837" y="25527"/>
                  </a:lnTo>
                  <a:lnTo>
                    <a:pt x="372160" y="29438"/>
                  </a:lnTo>
                  <a:lnTo>
                    <a:pt x="418033" y="40754"/>
                  </a:lnTo>
                  <a:lnTo>
                    <a:pt x="460819" y="58864"/>
                  </a:lnTo>
                  <a:lnTo>
                    <a:pt x="499910" y="83159"/>
                  </a:lnTo>
                  <a:lnTo>
                    <a:pt x="534682" y="112991"/>
                  </a:lnTo>
                  <a:lnTo>
                    <a:pt x="564515" y="147777"/>
                  </a:lnTo>
                  <a:lnTo>
                    <a:pt x="588810" y="186855"/>
                  </a:lnTo>
                  <a:lnTo>
                    <a:pt x="606920" y="229654"/>
                  </a:lnTo>
                  <a:lnTo>
                    <a:pt x="618236" y="275513"/>
                  </a:lnTo>
                  <a:lnTo>
                    <a:pt x="622147" y="323837"/>
                  </a:lnTo>
                  <a:lnTo>
                    <a:pt x="622147" y="197624"/>
                  </a:lnTo>
                  <a:lnTo>
                    <a:pt x="592556" y="143002"/>
                  </a:lnTo>
                  <a:lnTo>
                    <a:pt x="552831" y="94843"/>
                  </a:lnTo>
                  <a:lnTo>
                    <a:pt x="504672" y="55118"/>
                  </a:lnTo>
                  <a:lnTo>
                    <a:pt x="450037" y="25527"/>
                  </a:lnTo>
                  <a:lnTo>
                    <a:pt x="449897" y="25450"/>
                  </a:lnTo>
                  <a:lnTo>
                    <a:pt x="419506" y="14351"/>
                  </a:lnTo>
                  <a:lnTo>
                    <a:pt x="388289" y="6388"/>
                  </a:lnTo>
                  <a:lnTo>
                    <a:pt x="356362" y="1600"/>
                  </a:lnTo>
                  <a:lnTo>
                    <a:pt x="323837" y="0"/>
                  </a:lnTo>
                  <a:lnTo>
                    <a:pt x="291325" y="1600"/>
                  </a:lnTo>
                  <a:lnTo>
                    <a:pt x="228180" y="14351"/>
                  </a:lnTo>
                  <a:lnTo>
                    <a:pt x="169621" y="38989"/>
                  </a:lnTo>
                  <a:lnTo>
                    <a:pt x="118059" y="73748"/>
                  </a:lnTo>
                  <a:lnTo>
                    <a:pt x="73761" y="118059"/>
                  </a:lnTo>
                  <a:lnTo>
                    <a:pt x="39001" y="169608"/>
                  </a:lnTo>
                  <a:lnTo>
                    <a:pt x="14351" y="228168"/>
                  </a:lnTo>
                  <a:lnTo>
                    <a:pt x="1612" y="291312"/>
                  </a:lnTo>
                  <a:lnTo>
                    <a:pt x="0" y="323837"/>
                  </a:lnTo>
                  <a:lnTo>
                    <a:pt x="1612" y="356362"/>
                  </a:lnTo>
                  <a:lnTo>
                    <a:pt x="14351" y="419493"/>
                  </a:lnTo>
                  <a:lnTo>
                    <a:pt x="39001" y="478066"/>
                  </a:lnTo>
                  <a:lnTo>
                    <a:pt x="73761" y="529615"/>
                  </a:lnTo>
                  <a:lnTo>
                    <a:pt x="118059" y="573913"/>
                  </a:lnTo>
                  <a:lnTo>
                    <a:pt x="169621" y="608672"/>
                  </a:lnTo>
                  <a:lnTo>
                    <a:pt x="228180" y="633323"/>
                  </a:lnTo>
                  <a:lnTo>
                    <a:pt x="291325" y="646074"/>
                  </a:lnTo>
                  <a:lnTo>
                    <a:pt x="323837" y="647674"/>
                  </a:lnTo>
                  <a:lnTo>
                    <a:pt x="356362" y="646074"/>
                  </a:lnTo>
                  <a:lnTo>
                    <a:pt x="419506" y="633323"/>
                  </a:lnTo>
                  <a:lnTo>
                    <a:pt x="478066" y="608672"/>
                  </a:lnTo>
                  <a:lnTo>
                    <a:pt x="529615" y="573913"/>
                  </a:lnTo>
                  <a:lnTo>
                    <a:pt x="573925" y="529615"/>
                  </a:lnTo>
                  <a:lnTo>
                    <a:pt x="608672" y="478066"/>
                  </a:lnTo>
                  <a:lnTo>
                    <a:pt x="633323" y="419493"/>
                  </a:lnTo>
                  <a:lnTo>
                    <a:pt x="646074" y="356362"/>
                  </a:lnTo>
                  <a:lnTo>
                    <a:pt x="647674" y="323837"/>
                  </a:lnTo>
                  <a:close/>
                </a:path>
              </a:pathLst>
            </a:custGeom>
            <a:solidFill>
              <a:srgbClr val="B382BA"/>
            </a:solidFill>
            <a:ln cap="flat" cmpd="sng" w="9525">
              <a:solidFill>
                <a:srgbClr val="B382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42" name="Google Shape;142;p19"/>
          <p:cNvSpPr txBox="1"/>
          <p:nvPr/>
        </p:nvSpPr>
        <p:spPr>
          <a:xfrm>
            <a:off x="1212935" y="3231200"/>
            <a:ext cx="6320400" cy="485100"/>
          </a:xfrm>
          <a:prstGeom prst="rect">
            <a:avLst/>
          </a:prstGeom>
          <a:noFill/>
          <a:ln cap="flat" cmpd="sng" w="9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625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Atividade da semana - bora fazer juntas!</a:t>
            </a:r>
            <a:endParaRPr sz="1200"/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Verificação do status: </a:t>
            </a: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status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76" name="Google Shape;3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500"/>
            <a:ext cx="8839201" cy="2900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Adição o arquivo index.html para área de preparação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2" name="Google Shape;382;p56"/>
          <p:cNvSpPr/>
          <p:nvPr/>
        </p:nvSpPr>
        <p:spPr>
          <a:xfrm>
            <a:off x="35448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Staging area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(área de preparação)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83" name="Google Shape;383;p56"/>
          <p:cNvSpPr/>
          <p:nvPr/>
        </p:nvSpPr>
        <p:spPr>
          <a:xfrm>
            <a:off x="98115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Working directory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(pasta local)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84" name="Google Shape;384;p56"/>
          <p:cNvSpPr/>
          <p:nvPr/>
        </p:nvSpPr>
        <p:spPr>
          <a:xfrm>
            <a:off x="60545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.git directory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(repositório)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85" name="Google Shape;385;p56"/>
          <p:cNvPicPr preferRelativeResize="0"/>
          <p:nvPr/>
        </p:nvPicPr>
        <p:blipFill rotWithShape="1">
          <a:blip r:embed="rId3">
            <a:alphaModFix/>
          </a:blip>
          <a:srcRect b="0" l="0" r="0" t="63909"/>
          <a:stretch/>
        </p:blipFill>
        <p:spPr>
          <a:xfrm>
            <a:off x="1438400" y="2722375"/>
            <a:ext cx="124777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6"/>
          <p:cNvSpPr/>
          <p:nvPr/>
        </p:nvSpPr>
        <p:spPr>
          <a:xfrm>
            <a:off x="2873225" y="2723475"/>
            <a:ext cx="908100" cy="45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87" name="Google Shape;387;p56"/>
          <p:cNvPicPr preferRelativeResize="0"/>
          <p:nvPr/>
        </p:nvPicPr>
        <p:blipFill rotWithShape="1">
          <a:blip r:embed="rId3">
            <a:alphaModFix/>
          </a:blip>
          <a:srcRect b="0" l="0" r="0" t="68083"/>
          <a:stretch/>
        </p:blipFill>
        <p:spPr>
          <a:xfrm>
            <a:off x="3948125" y="2699050"/>
            <a:ext cx="1247775" cy="404325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8" name="Google Shape;38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4225" y="4438301"/>
            <a:ext cx="506550" cy="2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6"/>
          <p:cNvSpPr/>
          <p:nvPr/>
        </p:nvSpPr>
        <p:spPr>
          <a:xfrm>
            <a:off x="1438438" y="2748775"/>
            <a:ext cx="1247700" cy="40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Adicionar todos os arquivos de uma vez: 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add  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95" name="Google Shape;39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625" y="2337350"/>
            <a:ext cx="41338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8"/>
          <p:cNvSpPr txBox="1"/>
          <p:nvPr>
            <p:ph type="title"/>
          </p:nvPr>
        </p:nvSpPr>
        <p:spPr>
          <a:xfrm>
            <a:off x="311700" y="292625"/>
            <a:ext cx="8520600" cy="14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Adicionar a mensagem que vai no “contrato”: </a:t>
            </a:r>
            <a:endParaRPr sz="25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commit -m “primeiro teste de versionamento”</a:t>
            </a:r>
            <a:endParaRPr sz="25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39625"/>
            <a:ext cx="8839200" cy="1550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0201"/>
            <a:ext cx="8839200" cy="370509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lt1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Mensagem de bom senso no git commit -m, por favor</a:t>
            </a:r>
            <a:endParaRPr sz="2300">
              <a:solidFill>
                <a:schemeClr val="lt1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Verificando como ficou o registro no Git: </a:t>
            </a:r>
            <a:r>
              <a:rPr lang="pt-BR" sz="2200">
                <a:solidFill>
                  <a:schemeClr val="lt1"/>
                </a:solidFill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log</a:t>
            </a:r>
            <a:endParaRPr sz="2200">
              <a:solidFill>
                <a:schemeClr val="lt1"/>
              </a:solidFill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13" name="Google Shape;413;p60"/>
          <p:cNvPicPr preferRelativeResize="0"/>
          <p:nvPr/>
        </p:nvPicPr>
        <p:blipFill rotWithShape="1">
          <a:blip r:embed="rId3">
            <a:alphaModFix/>
          </a:blip>
          <a:srcRect b="0" l="0" r="3334" t="35987"/>
          <a:stretch/>
        </p:blipFill>
        <p:spPr>
          <a:xfrm>
            <a:off x="311700" y="1224875"/>
            <a:ext cx="8520600" cy="359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Adicionando todos arquivos: </a:t>
            </a:r>
            <a:r>
              <a:rPr lang="pt-BR" sz="26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add --all</a:t>
            </a:r>
            <a:endParaRPr sz="26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19" name="Google Shape;419;p61"/>
          <p:cNvPicPr preferRelativeResize="0"/>
          <p:nvPr/>
        </p:nvPicPr>
        <p:blipFill rotWithShape="1">
          <a:blip r:embed="rId3">
            <a:alphaModFix/>
          </a:blip>
          <a:srcRect b="39157" l="0" r="3138" t="47976"/>
          <a:stretch/>
        </p:blipFill>
        <p:spPr>
          <a:xfrm>
            <a:off x="311700" y="1937446"/>
            <a:ext cx="8520599" cy="7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Adicionar o arquivo index.html: 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add index.html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25" name="Google Shape;4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50" y="1360625"/>
            <a:ext cx="8520601" cy="3238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Agora temos o </a:t>
            </a:r>
            <a:r>
              <a:rPr b="1" lang="pt-BR" sz="2500">
                <a:solidFill>
                  <a:srgbClr val="B382BA"/>
                </a:solidFill>
                <a:latin typeface="Montserrat"/>
                <a:ea typeface="Montserrat"/>
                <a:cs typeface="Montserrat"/>
                <a:sym typeface="Montserrat"/>
              </a:rPr>
              <a:t>index.html</a:t>
            </a:r>
            <a:r>
              <a:rPr lang="pt-BR" sz="2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rastreado pelo </a:t>
            </a:r>
            <a:r>
              <a:rPr lang="pt-BR" sz="2500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e preparado para subir</a:t>
            </a:r>
            <a:endParaRPr sz="2500"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1" name="Google Shape;431;p63"/>
          <p:cNvSpPr/>
          <p:nvPr/>
        </p:nvSpPr>
        <p:spPr>
          <a:xfrm>
            <a:off x="35448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Staging area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(área de preparação)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32" name="Google Shape;432;p63"/>
          <p:cNvSpPr/>
          <p:nvPr/>
        </p:nvSpPr>
        <p:spPr>
          <a:xfrm>
            <a:off x="10351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Working directory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(diretório local)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33" name="Google Shape;433;p63"/>
          <p:cNvSpPr/>
          <p:nvPr/>
        </p:nvSpPr>
        <p:spPr>
          <a:xfrm>
            <a:off x="6054500" y="1204575"/>
            <a:ext cx="2054400" cy="344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.git directory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vo"/>
                <a:ea typeface="Arvo"/>
                <a:cs typeface="Arvo"/>
                <a:sym typeface="Arvo"/>
              </a:rPr>
              <a:t>(repositório)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434" name="Google Shape;43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400" y="2293750"/>
            <a:ext cx="12477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3"/>
          <p:cNvPicPr preferRelativeResize="0"/>
          <p:nvPr/>
        </p:nvPicPr>
        <p:blipFill rotWithShape="1">
          <a:blip r:embed="rId3">
            <a:alphaModFix/>
          </a:blip>
          <a:srcRect b="0" l="0" r="0" t="65006"/>
          <a:stretch/>
        </p:blipFill>
        <p:spPr>
          <a:xfrm>
            <a:off x="3948125" y="2660075"/>
            <a:ext cx="1247775" cy="443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6" name="Google Shape;436;p63"/>
          <p:cNvSpPr/>
          <p:nvPr/>
        </p:nvSpPr>
        <p:spPr>
          <a:xfrm>
            <a:off x="5195900" y="2607963"/>
            <a:ext cx="1261800" cy="6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37" name="Google Shape;437;p63"/>
          <p:cNvPicPr preferRelativeResize="0"/>
          <p:nvPr/>
        </p:nvPicPr>
        <p:blipFill rotWithShape="1">
          <a:blip r:embed="rId3">
            <a:alphaModFix/>
          </a:blip>
          <a:srcRect b="0" l="0" r="0" t="70134"/>
          <a:stretch/>
        </p:blipFill>
        <p:spPr>
          <a:xfrm>
            <a:off x="6457825" y="2725025"/>
            <a:ext cx="1247775" cy="37835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8" name="Google Shape;43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6300" y="3645525"/>
            <a:ext cx="893875" cy="8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4225" y="4438301"/>
            <a:ext cx="506550" cy="2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Deixando seu projeto público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904850" y="2118721"/>
            <a:ext cx="6103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5000">
                <a:latin typeface="Rubik"/>
                <a:ea typeface="Rubik"/>
                <a:cs typeface="Rubik"/>
                <a:sym typeface="Rubik"/>
              </a:rPr>
              <a:t>Primeira hora!</a:t>
            </a:r>
            <a:endParaRPr sz="7100">
              <a:highlight>
                <a:srgbClr val="F3F3F3"/>
              </a:highligh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5"/>
          <p:cNvSpPr/>
          <p:nvPr/>
        </p:nvSpPr>
        <p:spPr>
          <a:xfrm>
            <a:off x="335100" y="1324450"/>
            <a:ext cx="4367700" cy="11358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0" name="Google Shape;450;p65"/>
          <p:cNvSpPr txBox="1"/>
          <p:nvPr/>
        </p:nvSpPr>
        <p:spPr>
          <a:xfrm>
            <a:off x="500675" y="1324450"/>
            <a:ext cx="44991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4100">
                <a:latin typeface="Rubik"/>
                <a:ea typeface="Rubik"/>
                <a:cs typeface="Rubik"/>
                <a:sym typeface="Rubik"/>
              </a:rPr>
              <a:t>VÍDEO </a:t>
            </a:r>
            <a:r>
              <a:rPr b="1" lang="pt-BR" sz="4100">
                <a:latin typeface="Rubik"/>
                <a:ea typeface="Rubik"/>
                <a:cs typeface="Rubik"/>
                <a:sym typeface="Rubik"/>
              </a:rPr>
              <a:t>CRIANDO </a:t>
            </a:r>
            <a:r>
              <a:rPr b="1" lang="pt-BR" sz="4100">
                <a:latin typeface="Rubik"/>
                <a:ea typeface="Rubik"/>
                <a:cs typeface="Rubik"/>
                <a:sym typeface="Rubik"/>
              </a:rPr>
              <a:t>REPOSITÓRIO</a:t>
            </a:r>
            <a:endParaRPr b="1" sz="31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repositório </a:t>
            </a: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local</a:t>
            </a: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para o repositório </a:t>
            </a: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remoto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56" name="Google Shape;45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200" y="1805006"/>
            <a:ext cx="5710900" cy="22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7"/>
          <p:cNvSpPr/>
          <p:nvPr/>
        </p:nvSpPr>
        <p:spPr>
          <a:xfrm>
            <a:off x="0" y="1175400"/>
            <a:ext cx="9144000" cy="396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Hospedagem de repositórios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63" name="Google Shape;4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338" y="1314663"/>
            <a:ext cx="2987325" cy="27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7"/>
          <p:cNvPicPr preferRelativeResize="0"/>
          <p:nvPr/>
        </p:nvPicPr>
        <p:blipFill rotWithShape="1">
          <a:blip r:embed="rId4">
            <a:alphaModFix/>
          </a:blip>
          <a:srcRect b="30245" l="0" r="0" t="24873"/>
          <a:stretch/>
        </p:blipFill>
        <p:spPr>
          <a:xfrm>
            <a:off x="116250" y="1475600"/>
            <a:ext cx="3256525" cy="10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8700" y="3933675"/>
            <a:ext cx="39730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Escolhendo o site de hospedagem	</a:t>
            </a:r>
            <a:endParaRPr sz="2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71" name="Google Shape;47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75" y="1105475"/>
            <a:ext cx="7812199" cy="36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920" y="1170125"/>
            <a:ext cx="679616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Criando um repositório remoto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78" name="Google Shape;478;p69"/>
          <p:cNvSpPr/>
          <p:nvPr/>
        </p:nvSpPr>
        <p:spPr>
          <a:xfrm>
            <a:off x="7725200" y="1874300"/>
            <a:ext cx="1183200" cy="329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Criando um repositório remoto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84" name="Google Shape;484;p70"/>
          <p:cNvPicPr preferRelativeResize="0"/>
          <p:nvPr/>
        </p:nvPicPr>
        <p:blipFill rotWithShape="1">
          <a:blip r:embed="rId3">
            <a:alphaModFix/>
          </a:blip>
          <a:srcRect b="60952" l="71877" r="1536" t="9098"/>
          <a:stretch/>
        </p:blipFill>
        <p:spPr>
          <a:xfrm>
            <a:off x="2128013" y="1517750"/>
            <a:ext cx="4887975" cy="3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Criando um repositório remoto: </a:t>
            </a: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escolha o nome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90" name="Google Shape;490;p71"/>
          <p:cNvPicPr preferRelativeResize="0"/>
          <p:nvPr/>
        </p:nvPicPr>
        <p:blipFill rotWithShape="1">
          <a:blip r:embed="rId3">
            <a:alphaModFix/>
          </a:blip>
          <a:srcRect b="0" l="0" r="0" t="10176"/>
          <a:stretch/>
        </p:blipFill>
        <p:spPr>
          <a:xfrm>
            <a:off x="635174" y="1216600"/>
            <a:ext cx="7873651" cy="37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Linkando o repositório remoto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96" name="Google Shape;49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788" y="1170125"/>
            <a:ext cx="627242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2"/>
          <p:cNvSpPr/>
          <p:nvPr/>
        </p:nvSpPr>
        <p:spPr>
          <a:xfrm>
            <a:off x="5814650" y="4468025"/>
            <a:ext cx="1183200" cy="329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72"/>
          <p:cNvSpPr/>
          <p:nvPr/>
        </p:nvSpPr>
        <p:spPr>
          <a:xfrm>
            <a:off x="1734575" y="3199075"/>
            <a:ext cx="4011300" cy="50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72"/>
          <p:cNvSpPr txBox="1"/>
          <p:nvPr>
            <p:ph type="title"/>
          </p:nvPr>
        </p:nvSpPr>
        <p:spPr>
          <a:xfrm>
            <a:off x="5752425" y="3165625"/>
            <a:ext cx="2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Pacifico"/>
                <a:ea typeface="Pacifico"/>
                <a:cs typeface="Pacifico"/>
                <a:sym typeface="Pacifico"/>
              </a:rPr>
              <a:t>Já fizemos isso!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500" name="Google Shape;500;p72"/>
          <p:cNvSpPr/>
          <p:nvPr/>
        </p:nvSpPr>
        <p:spPr>
          <a:xfrm>
            <a:off x="1734575" y="3662125"/>
            <a:ext cx="4011300" cy="329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72"/>
          <p:cNvSpPr/>
          <p:nvPr/>
        </p:nvSpPr>
        <p:spPr>
          <a:xfrm>
            <a:off x="1734575" y="4500325"/>
            <a:ext cx="4011300" cy="329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Voltando para o </a:t>
            </a: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Bash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Link do repositório local para o repositório remoto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remote add origin https://github.com/&lt;seuLogin&gt;/&lt;seuRepo&gt;.git</a:t>
            </a:r>
            <a:endParaRPr sz="15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12" name="Google Shape;512;p74"/>
          <p:cNvPicPr preferRelativeResize="0"/>
          <p:nvPr/>
        </p:nvPicPr>
        <p:blipFill rotWithShape="1">
          <a:blip r:embed="rId3">
            <a:alphaModFix/>
          </a:blip>
          <a:srcRect b="82040" l="0" r="3222" t="8021"/>
          <a:stretch/>
        </p:blipFill>
        <p:spPr>
          <a:xfrm>
            <a:off x="311700" y="1400375"/>
            <a:ext cx="8520599" cy="6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74"/>
          <p:cNvPicPr preferRelativeResize="0"/>
          <p:nvPr/>
        </p:nvPicPr>
        <p:blipFill rotWithShape="1">
          <a:blip r:embed="rId3">
            <a:alphaModFix/>
          </a:blip>
          <a:srcRect b="66097" l="0" r="3222" t="15363"/>
          <a:stretch/>
        </p:blipFill>
        <p:spPr>
          <a:xfrm>
            <a:off x="311700" y="3536597"/>
            <a:ext cx="8520599" cy="11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4"/>
          <p:cNvSpPr txBox="1"/>
          <p:nvPr>
            <p:ph type="title"/>
          </p:nvPr>
        </p:nvSpPr>
        <p:spPr>
          <a:xfrm>
            <a:off x="311700" y="2654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Verificando o link do repositório remoto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remote -v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/>
          <p:nvPr/>
        </p:nvSpPr>
        <p:spPr>
          <a:xfrm>
            <a:off x="335100" y="1789875"/>
            <a:ext cx="6739200" cy="1970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570325" y="1616946"/>
            <a:ext cx="6103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5000">
                <a:latin typeface="Rubik"/>
                <a:ea typeface="Rubik"/>
                <a:cs typeface="Rubik"/>
                <a:sym typeface="Rubik"/>
              </a:rPr>
              <a:t>VERSIONAMENTO DE CÓDIGO</a:t>
            </a:r>
            <a:endParaRPr sz="5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Verificando o status</a:t>
            </a:r>
            <a:endParaRPr sz="22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git status</a:t>
            </a:r>
            <a:endParaRPr sz="21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0" name="Google Shape;520;p75"/>
          <p:cNvPicPr preferRelativeResize="0"/>
          <p:nvPr/>
        </p:nvPicPr>
        <p:blipFill rotWithShape="1">
          <a:blip r:embed="rId3">
            <a:alphaModFix/>
          </a:blip>
          <a:srcRect b="50171" l="0" r="3222" t="32806"/>
          <a:stretch/>
        </p:blipFill>
        <p:spPr>
          <a:xfrm>
            <a:off x="311700" y="1581151"/>
            <a:ext cx="8520599" cy="10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Subindo do repositório </a:t>
            </a:r>
            <a:r>
              <a:rPr lang="pt-BR" sz="2100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local</a:t>
            </a: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para repositório </a:t>
            </a:r>
            <a:r>
              <a:rPr lang="pt-BR" sz="2100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remoto</a:t>
            </a:r>
            <a:endParaRPr sz="2100"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push -u origin master</a:t>
            </a:r>
            <a:endParaRPr sz="21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26" name="Google Shape;526;p76"/>
          <p:cNvPicPr preferRelativeResize="0"/>
          <p:nvPr/>
        </p:nvPicPr>
        <p:blipFill rotWithShape="1">
          <a:blip r:embed="rId3">
            <a:alphaModFix/>
          </a:blip>
          <a:srcRect b="7959" l="0" r="3222" t="49635"/>
          <a:stretch/>
        </p:blipFill>
        <p:spPr>
          <a:xfrm>
            <a:off x="311700" y="1644550"/>
            <a:ext cx="8520599" cy="26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Verificando se os </a:t>
            </a:r>
            <a:r>
              <a:rPr lang="pt-BR" sz="2000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arquivos estão no repositório remoto</a:t>
            </a:r>
            <a:endParaRPr sz="2000"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32" name="Google Shape;532;p77"/>
          <p:cNvPicPr preferRelativeResize="0"/>
          <p:nvPr/>
        </p:nvPicPr>
        <p:blipFill rotWithShape="1">
          <a:blip r:embed="rId3">
            <a:alphaModFix/>
          </a:blip>
          <a:srcRect b="6225" l="0" r="0" t="13336"/>
          <a:stretch/>
        </p:blipFill>
        <p:spPr>
          <a:xfrm>
            <a:off x="437375" y="975725"/>
            <a:ext cx="8329402" cy="37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8"/>
          <p:cNvSpPr txBox="1"/>
          <p:nvPr>
            <p:ph type="title"/>
          </p:nvPr>
        </p:nvSpPr>
        <p:spPr>
          <a:xfrm>
            <a:off x="280450" y="650475"/>
            <a:ext cx="4045200" cy="10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Tweet</a:t>
            </a:r>
            <a:endParaRPr/>
          </a:p>
        </p:txBody>
      </p:sp>
      <p:sp>
        <p:nvSpPr>
          <p:cNvPr id="538" name="Google Shape;538;p7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Versionamento 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directory; staging area; repository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init 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status 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add 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commit -m "mensagem legal coerente e etc"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39" name="Google Shape;53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225" y="1719000"/>
            <a:ext cx="24574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9"/>
          <p:cNvSpPr txBox="1"/>
          <p:nvPr>
            <p:ph type="title"/>
          </p:nvPr>
        </p:nvSpPr>
        <p:spPr>
          <a:xfrm>
            <a:off x="265500" y="775975"/>
            <a:ext cx="4045200" cy="10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Tweet</a:t>
            </a:r>
            <a:endParaRPr/>
          </a:p>
        </p:txBody>
      </p:sp>
      <p:sp>
        <p:nvSpPr>
          <p:cNvPr id="545" name="Google Shape;545;p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Hospedagem de repositórios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remote add origin &lt;link&gt;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remote -v 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push -u origin master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46" name="Google Shape;54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225" y="1871400"/>
            <a:ext cx="24574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0"/>
          <p:cNvSpPr/>
          <p:nvPr/>
        </p:nvSpPr>
        <p:spPr>
          <a:xfrm>
            <a:off x="335100" y="2083875"/>
            <a:ext cx="6815700" cy="9897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2" name="Google Shape;552;p80"/>
          <p:cNvSpPr txBox="1"/>
          <p:nvPr/>
        </p:nvSpPr>
        <p:spPr>
          <a:xfrm>
            <a:off x="543600" y="2834475"/>
            <a:ext cx="66072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2250">
                <a:solidFill>
                  <a:srgbClr val="212529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git branch </a:t>
            </a:r>
            <a:r>
              <a:rPr lang="pt-BR" sz="2250">
                <a:solidFill>
                  <a:srgbClr val="000080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-m</a:t>
            </a:r>
            <a:r>
              <a:rPr lang="pt-BR" sz="2250">
                <a:solidFill>
                  <a:srgbClr val="212529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master main</a:t>
            </a:r>
            <a:endParaRPr sz="2250">
              <a:solidFill>
                <a:srgbClr val="212529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49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50" y="1735048"/>
            <a:ext cx="7742649" cy="13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82"/>
          <p:cNvPicPr preferRelativeResize="0"/>
          <p:nvPr/>
        </p:nvPicPr>
        <p:blipFill rotWithShape="1">
          <a:blip r:embed="rId3">
            <a:alphaModFix/>
          </a:blip>
          <a:srcRect b="2696" l="2391" r="0" t="2705"/>
          <a:stretch/>
        </p:blipFill>
        <p:spPr>
          <a:xfrm>
            <a:off x="301325" y="1917675"/>
            <a:ext cx="8627926" cy="10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3"/>
          <p:cNvSpPr/>
          <p:nvPr/>
        </p:nvSpPr>
        <p:spPr>
          <a:xfrm>
            <a:off x="335100" y="2083875"/>
            <a:ext cx="6815700" cy="9897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8" name="Google Shape;568;p83"/>
          <p:cNvSpPr txBox="1"/>
          <p:nvPr/>
        </p:nvSpPr>
        <p:spPr>
          <a:xfrm>
            <a:off x="543600" y="2160075"/>
            <a:ext cx="66072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3700">
                <a:latin typeface="Rubik"/>
                <a:ea typeface="Rubik"/>
                <a:cs typeface="Rubik"/>
                <a:sym typeface="Rubik"/>
              </a:rPr>
              <a:t>QUEM CONSEGUIU LEVANTA A MÃO AQUI NO ZOOM!</a:t>
            </a:r>
            <a:endParaRPr b="1" sz="3700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25" y="522699"/>
            <a:ext cx="7985476" cy="42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904850" y="2118721"/>
            <a:ext cx="6103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2100">
                <a:solidFill>
                  <a:srgbClr val="202124"/>
                </a:solidFill>
                <a:highlight>
                  <a:srgbClr val="FFFFFF"/>
                </a:highlight>
              </a:rPr>
              <a:t>O versionamento </a:t>
            </a:r>
            <a:r>
              <a:rPr b="1" lang="pt-BR" sz="2100">
                <a:solidFill>
                  <a:srgbClr val="202124"/>
                </a:solidFill>
                <a:highlight>
                  <a:srgbClr val="FFFFFF"/>
                </a:highlight>
              </a:rPr>
              <a:t>consiste em estratégias para gerenciar as diferentes versões de um código.</a:t>
            </a:r>
            <a:endParaRPr sz="8000">
              <a:highlight>
                <a:srgbClr val="F3F3F3"/>
              </a:highlight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5"/>
          <p:cNvSpPr/>
          <p:nvPr/>
        </p:nvSpPr>
        <p:spPr>
          <a:xfrm>
            <a:off x="335100" y="1324450"/>
            <a:ext cx="4367700" cy="11358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9" name="Google Shape;579;p85"/>
          <p:cNvSpPr txBox="1"/>
          <p:nvPr/>
        </p:nvSpPr>
        <p:spPr>
          <a:xfrm>
            <a:off x="500675" y="1324450"/>
            <a:ext cx="44991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4100">
                <a:latin typeface="Rubik"/>
                <a:ea typeface="Rubik"/>
                <a:cs typeface="Rubik"/>
                <a:sym typeface="Rubik"/>
              </a:rPr>
              <a:t>VÍDEO </a:t>
            </a:r>
            <a:r>
              <a:rPr b="1" lang="pt-BR" sz="4100">
                <a:latin typeface="Rubik"/>
                <a:ea typeface="Rubik"/>
                <a:cs typeface="Rubik"/>
                <a:sym typeface="Rubik"/>
              </a:rPr>
              <a:t>PRIMEIRO</a:t>
            </a:r>
            <a:r>
              <a:rPr b="1" lang="pt-BR" sz="4100">
                <a:latin typeface="Rubik"/>
                <a:ea typeface="Rubik"/>
                <a:cs typeface="Rubik"/>
                <a:sym typeface="Rubik"/>
              </a:rPr>
              <a:t> PROJETO</a:t>
            </a:r>
            <a:endParaRPr b="1" sz="31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FORK X CLONE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7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0" name="Google Shape;590;p87"/>
          <p:cNvSpPr txBox="1"/>
          <p:nvPr/>
        </p:nvSpPr>
        <p:spPr>
          <a:xfrm>
            <a:off x="911825" y="1958450"/>
            <a:ext cx="66501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highlight>
                  <a:srgbClr val="F9FBFD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Ao fazer um </a:t>
            </a:r>
            <a:r>
              <a:rPr b="1" lang="pt-BR" sz="1800">
                <a:solidFill>
                  <a:schemeClr val="dk1"/>
                </a:solidFill>
                <a:highlight>
                  <a:srgbClr val="F9FBFD"/>
                </a:highlight>
                <a:latin typeface="Montserrat"/>
                <a:ea typeface="Montserrat"/>
                <a:cs typeface="Montserrat"/>
                <a:sym typeface="Montserrat"/>
              </a:rPr>
              <a:t>fork</a:t>
            </a:r>
            <a:r>
              <a:rPr lang="pt-BR" sz="1800">
                <a:solidFill>
                  <a:schemeClr val="dk1"/>
                </a:solidFill>
                <a:highlight>
                  <a:srgbClr val="F9FBFD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você está criando um novo repositório com os mesmos arquivos que o original, ou seja, ele pode seguir um caminho totalmente diferente do original.</a:t>
            </a:r>
            <a:endParaRPr sz="1800">
              <a:solidFill>
                <a:schemeClr val="dk1"/>
              </a:solidFill>
              <a:highlight>
                <a:srgbClr val="F9FBFD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9FBFD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None/>
            </a:pPr>
            <a:r>
              <a:rPr lang="pt-BR" sz="1800">
                <a:solidFill>
                  <a:schemeClr val="dk1"/>
                </a:solidFill>
                <a:highlight>
                  <a:srgbClr val="F9FBFD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Já o </a:t>
            </a:r>
            <a:r>
              <a:rPr b="1" lang="pt-BR" sz="1800">
                <a:solidFill>
                  <a:schemeClr val="dk1"/>
                </a:solidFill>
                <a:highlight>
                  <a:srgbClr val="F9FBFD"/>
                </a:highlight>
                <a:latin typeface="Montserrat"/>
                <a:ea typeface="Montserrat"/>
                <a:cs typeface="Montserrat"/>
                <a:sym typeface="Montserrat"/>
              </a:rPr>
              <a:t>clone</a:t>
            </a:r>
            <a:r>
              <a:rPr lang="pt-BR" sz="1800">
                <a:solidFill>
                  <a:schemeClr val="dk1"/>
                </a:solidFill>
                <a:highlight>
                  <a:srgbClr val="F9FBFD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ele gera na sua máquina uma cópia do original para que você possa desenvolver melhorias para o projeto inicial.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Fork</a:t>
            </a:r>
            <a:endParaRPr sz="2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96" name="Google Shape;596;p88"/>
          <p:cNvPicPr preferRelativeResize="0"/>
          <p:nvPr/>
        </p:nvPicPr>
        <p:blipFill rotWithShape="1">
          <a:blip r:embed="rId3">
            <a:alphaModFix/>
          </a:blip>
          <a:srcRect b="41199" l="35091" r="801" t="13517"/>
          <a:stretch/>
        </p:blipFill>
        <p:spPr>
          <a:xfrm>
            <a:off x="752700" y="961775"/>
            <a:ext cx="7025926" cy="27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88"/>
          <p:cNvSpPr/>
          <p:nvPr/>
        </p:nvSpPr>
        <p:spPr>
          <a:xfrm>
            <a:off x="5610050" y="2437775"/>
            <a:ext cx="759000" cy="329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Fork</a:t>
            </a:r>
            <a:endParaRPr sz="2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03" name="Google Shape;60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600" y="1017725"/>
            <a:ext cx="5305252" cy="360757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89"/>
          <p:cNvSpPr/>
          <p:nvPr/>
        </p:nvSpPr>
        <p:spPr>
          <a:xfrm>
            <a:off x="5120775" y="2006575"/>
            <a:ext cx="759000" cy="329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Fork</a:t>
            </a:r>
            <a:endParaRPr sz="2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10" name="Google Shape;61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00" y="1405550"/>
            <a:ext cx="7140625" cy="3084074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90"/>
          <p:cNvSpPr/>
          <p:nvPr/>
        </p:nvSpPr>
        <p:spPr>
          <a:xfrm>
            <a:off x="2918400" y="1365375"/>
            <a:ext cx="759000" cy="329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Repositório do projeto já existe...</a:t>
            </a:r>
            <a:endParaRPr sz="26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Então já tem .git também!</a:t>
            </a:r>
            <a:endParaRPr sz="26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17" name="Google Shape;61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6000" y="1512000"/>
            <a:ext cx="4392000" cy="32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463" y="1409350"/>
            <a:ext cx="4775075" cy="35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75" y="618825"/>
            <a:ext cx="3180050" cy="31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850" y="1832025"/>
            <a:ext cx="1222400" cy="119442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Baixando o projeto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26" name="Google Shape;626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8975" y="1832025"/>
            <a:ext cx="849925" cy="84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7" name="Google Shape;627;p92"/>
          <p:cNvCxnSpPr>
            <a:stCxn id="628" idx="2"/>
            <a:endCxn id="629" idx="1"/>
          </p:cNvCxnSpPr>
          <p:nvPr/>
        </p:nvCxnSpPr>
        <p:spPr>
          <a:xfrm flipH="1" rot="-5400000">
            <a:off x="3187350" y="1233650"/>
            <a:ext cx="1356300" cy="41955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8" name="Google Shape;628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4475" y="2441776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3925" y="3249913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92"/>
          <p:cNvSpPr txBox="1"/>
          <p:nvPr/>
        </p:nvSpPr>
        <p:spPr>
          <a:xfrm>
            <a:off x="5237025" y="4316550"/>
            <a:ext cx="357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Montserrat Medium"/>
                <a:ea typeface="Montserrat Medium"/>
                <a:cs typeface="Montserrat Medium"/>
                <a:sym typeface="Montserrat Medium"/>
              </a:rPr>
              <a:t>Clonando no seu github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29" name="Google Shape;629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3375" y="3584625"/>
            <a:ext cx="849925" cy="8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8875" y="4194376"/>
            <a:ext cx="506550" cy="2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92"/>
          <p:cNvSpPr txBox="1"/>
          <p:nvPr/>
        </p:nvSpPr>
        <p:spPr>
          <a:xfrm>
            <a:off x="3515375" y="2837925"/>
            <a:ext cx="43824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git fork https://…/….git</a:t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Indo até o projeto e copiando o link do repositório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https://github.com/thielenunes/instagraminho-reprograma</a:t>
            </a:r>
            <a:endParaRPr sz="25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39" name="Google Shape;63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200" y="1315600"/>
            <a:ext cx="5892678" cy="3312502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93"/>
          <p:cNvSpPr/>
          <p:nvPr/>
        </p:nvSpPr>
        <p:spPr>
          <a:xfrm>
            <a:off x="6010425" y="1902050"/>
            <a:ext cx="569100" cy="337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Indo até o projeto e copiando o link do repositório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https://github.com/thielenunes/instagraminho-reprograma</a:t>
            </a:r>
            <a:endParaRPr sz="25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46" name="Google Shape;64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825" y="1549975"/>
            <a:ext cx="6425052" cy="3096451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94"/>
          <p:cNvSpPr/>
          <p:nvPr/>
        </p:nvSpPr>
        <p:spPr>
          <a:xfrm>
            <a:off x="4888200" y="3076200"/>
            <a:ext cx="569100" cy="337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/>
          <p:nvPr/>
        </p:nvSpPr>
        <p:spPr>
          <a:xfrm>
            <a:off x="335100" y="2083875"/>
            <a:ext cx="67392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-266025" y="1714496"/>
            <a:ext cx="6103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4900">
                <a:latin typeface="Rubik"/>
                <a:ea typeface="Rubik"/>
                <a:cs typeface="Rubik"/>
                <a:sym typeface="Rubik"/>
              </a:rPr>
              <a:t>GIT  </a:t>
            </a:r>
            <a:endParaRPr b="1" sz="49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75" y="618825"/>
            <a:ext cx="3180050" cy="31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850" y="1832025"/>
            <a:ext cx="1222400" cy="1194426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Baixando o projeto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55" name="Google Shape;655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8975" y="1832025"/>
            <a:ext cx="849925" cy="84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6" name="Google Shape;656;p95"/>
          <p:cNvCxnSpPr>
            <a:stCxn id="657" idx="2"/>
            <a:endCxn id="658" idx="1"/>
          </p:cNvCxnSpPr>
          <p:nvPr/>
        </p:nvCxnSpPr>
        <p:spPr>
          <a:xfrm flipH="1" rot="-5400000">
            <a:off x="3187350" y="1233650"/>
            <a:ext cx="1356300" cy="41955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7" name="Google Shape;657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4475" y="2441776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3925" y="3249913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95"/>
          <p:cNvSpPr txBox="1"/>
          <p:nvPr/>
        </p:nvSpPr>
        <p:spPr>
          <a:xfrm>
            <a:off x="4779825" y="4434550"/>
            <a:ext cx="424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Montserrat Medium"/>
                <a:ea typeface="Montserrat Medium"/>
                <a:cs typeface="Montserrat Medium"/>
                <a:sym typeface="Montserrat Medium"/>
              </a:rPr>
              <a:t>Clonando a sua </a:t>
            </a:r>
            <a:r>
              <a:rPr lang="pt-BR" sz="2000">
                <a:latin typeface="Montserrat Medium"/>
                <a:ea typeface="Montserrat Medium"/>
                <a:cs typeface="Montserrat Medium"/>
                <a:sym typeface="Montserrat Medium"/>
              </a:rPr>
              <a:t>versão</a:t>
            </a:r>
            <a:r>
              <a:rPr lang="pt-BR" sz="2000">
                <a:latin typeface="Montserrat Medium"/>
                <a:ea typeface="Montserrat Medium"/>
                <a:cs typeface="Montserrat Medium"/>
                <a:sym typeface="Montserrat Medium"/>
              </a:rPr>
              <a:t> do projeto na sua </a:t>
            </a:r>
            <a:r>
              <a:rPr lang="pt-BR" sz="2000">
                <a:latin typeface="Montserrat Medium"/>
                <a:ea typeface="Montserrat Medium"/>
                <a:cs typeface="Montserrat Medium"/>
                <a:sym typeface="Montserrat Medium"/>
              </a:rPr>
              <a:t>máquina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58" name="Google Shape;658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3375" y="3584625"/>
            <a:ext cx="849925" cy="8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8875" y="4194376"/>
            <a:ext cx="506550" cy="2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95"/>
          <p:cNvSpPr txBox="1"/>
          <p:nvPr/>
        </p:nvSpPr>
        <p:spPr>
          <a:xfrm>
            <a:off x="3515375" y="2837925"/>
            <a:ext cx="43824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git clone https://…/….git</a:t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Indo até o projeto e copiando o link do repositório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https://github.com/thielenunes/instagraminho-reprograma</a:t>
            </a:r>
            <a:endParaRPr sz="25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68" name="Google Shape;668;p96"/>
          <p:cNvPicPr preferRelativeResize="0"/>
          <p:nvPr/>
        </p:nvPicPr>
        <p:blipFill rotWithShape="1">
          <a:blip r:embed="rId3">
            <a:alphaModFix/>
          </a:blip>
          <a:srcRect b="7501" l="0" r="0" t="13695"/>
          <a:stretch/>
        </p:blipFill>
        <p:spPr>
          <a:xfrm>
            <a:off x="853400" y="1456625"/>
            <a:ext cx="7589600" cy="3359299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96"/>
          <p:cNvSpPr/>
          <p:nvPr/>
        </p:nvSpPr>
        <p:spPr>
          <a:xfrm>
            <a:off x="6197475" y="2475725"/>
            <a:ext cx="569100" cy="337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920" y="1017725"/>
            <a:ext cx="679616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Abrindo o </a:t>
            </a:r>
            <a:r>
              <a:rPr b="1" lang="pt-BR" sz="1900">
                <a:solidFill>
                  <a:srgbClr val="000000"/>
                </a:solidFill>
                <a:highlight>
                  <a:srgbClr val="B382BA"/>
                </a:highlight>
                <a:latin typeface="Montserrat"/>
                <a:ea typeface="Montserrat"/>
                <a:cs typeface="Montserrat"/>
                <a:sym typeface="Montserrat"/>
              </a:rPr>
              <a:t>Git Bash </a:t>
            </a:r>
            <a:r>
              <a:rPr lang="pt-BR" sz="1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onde você quer colocar esse projeto</a:t>
            </a:r>
            <a:endParaRPr sz="1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76" name="Google Shape;676;p97"/>
          <p:cNvSpPr/>
          <p:nvPr/>
        </p:nvSpPr>
        <p:spPr>
          <a:xfrm>
            <a:off x="4993125" y="3437525"/>
            <a:ext cx="953400" cy="337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382B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Clonando um repositório remoto para sua máquina</a:t>
            </a:r>
            <a:endParaRPr sz="27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https://github.com/thielenunes/instagraminho-reprograma</a:t>
            </a:r>
            <a:endParaRPr sz="17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82" name="Google Shape;682;p98"/>
          <p:cNvPicPr preferRelativeResize="0"/>
          <p:nvPr/>
        </p:nvPicPr>
        <p:blipFill rotWithShape="1">
          <a:blip r:embed="rId3">
            <a:alphaModFix/>
          </a:blip>
          <a:srcRect b="50550" l="30754" r="28672" t="33032"/>
          <a:stretch/>
        </p:blipFill>
        <p:spPr>
          <a:xfrm>
            <a:off x="794500" y="2097800"/>
            <a:ext cx="7758275" cy="176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Entrando no repositório local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cd Intagraminho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88" name="Google Shape;688;p99"/>
          <p:cNvPicPr preferRelativeResize="0"/>
          <p:nvPr/>
        </p:nvPicPr>
        <p:blipFill rotWithShape="1">
          <a:blip r:embed="rId3">
            <a:alphaModFix/>
          </a:blip>
          <a:srcRect b="39968" l="31032" r="27652" t="47627"/>
          <a:stretch/>
        </p:blipFill>
        <p:spPr>
          <a:xfrm>
            <a:off x="829375" y="2230250"/>
            <a:ext cx="8224451" cy="138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00"/>
          <p:cNvSpPr/>
          <p:nvPr/>
        </p:nvSpPr>
        <p:spPr>
          <a:xfrm>
            <a:off x="335100" y="2083875"/>
            <a:ext cx="6815700" cy="9897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4" name="Google Shape;694;p100"/>
          <p:cNvSpPr txBox="1"/>
          <p:nvPr/>
        </p:nvSpPr>
        <p:spPr>
          <a:xfrm>
            <a:off x="543600" y="2160075"/>
            <a:ext cx="66072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3100">
                <a:latin typeface="Rubik"/>
                <a:ea typeface="Rubik"/>
                <a:cs typeface="Rubik"/>
                <a:sym typeface="Rubik"/>
              </a:rPr>
              <a:t>CASO EU TIVESSE QUE ENVIAR A </a:t>
            </a:r>
            <a:r>
              <a:rPr b="1" lang="pt-BR" sz="3100">
                <a:latin typeface="Rubik"/>
                <a:ea typeface="Rubik"/>
                <a:cs typeface="Rubik"/>
                <a:sym typeface="Rubik"/>
              </a:rPr>
              <a:t>ALTERAÇÃO</a:t>
            </a:r>
            <a:r>
              <a:rPr b="1" lang="pt-BR" sz="3100">
                <a:latin typeface="Rubik"/>
                <a:ea typeface="Rubik"/>
                <a:cs typeface="Rubik"/>
                <a:sym typeface="Rubik"/>
              </a:rPr>
              <a:t> EM UM PROJETO COLABORATIVO COMO EU FARIA?</a:t>
            </a:r>
            <a:endParaRPr b="1" sz="3100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75" y="618825"/>
            <a:ext cx="3180050" cy="31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850" y="1832025"/>
            <a:ext cx="1222400" cy="1194426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Baixando o projeto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02" name="Google Shape;70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8975" y="1832025"/>
            <a:ext cx="849925" cy="84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3" name="Google Shape;703;p101"/>
          <p:cNvCxnSpPr>
            <a:stCxn id="704" idx="2"/>
            <a:endCxn id="705" idx="1"/>
          </p:cNvCxnSpPr>
          <p:nvPr/>
        </p:nvCxnSpPr>
        <p:spPr>
          <a:xfrm flipH="1" rot="-5400000">
            <a:off x="3187350" y="1233650"/>
            <a:ext cx="1356300" cy="41955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04" name="Google Shape;704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4475" y="2441776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3925" y="3249913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1"/>
          <p:cNvSpPr txBox="1"/>
          <p:nvPr/>
        </p:nvSpPr>
        <p:spPr>
          <a:xfrm>
            <a:off x="4779825" y="4434550"/>
            <a:ext cx="424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Montserrat Medium"/>
                <a:ea typeface="Montserrat Medium"/>
                <a:cs typeface="Montserrat Medium"/>
                <a:sym typeface="Montserrat Medium"/>
              </a:rPr>
              <a:t>Clonando a sua versão do projeto na sua máquina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05" name="Google Shape;705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3375" y="3584625"/>
            <a:ext cx="849925" cy="8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8875" y="4194376"/>
            <a:ext cx="506550" cy="2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101"/>
          <p:cNvSpPr txBox="1"/>
          <p:nvPr/>
        </p:nvSpPr>
        <p:spPr>
          <a:xfrm>
            <a:off x="3515375" y="2837925"/>
            <a:ext cx="43824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git clone https://…/….git</a:t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2"/>
          <p:cNvSpPr/>
          <p:nvPr/>
        </p:nvSpPr>
        <p:spPr>
          <a:xfrm>
            <a:off x="335100" y="2083875"/>
            <a:ext cx="6815700" cy="9897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5" name="Google Shape;715;p102"/>
          <p:cNvSpPr txBox="1"/>
          <p:nvPr/>
        </p:nvSpPr>
        <p:spPr>
          <a:xfrm>
            <a:off x="543600" y="2160075"/>
            <a:ext cx="66072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3100">
                <a:latin typeface="Rubik"/>
                <a:ea typeface="Rubik"/>
                <a:cs typeface="Rubik"/>
                <a:sym typeface="Rubik"/>
              </a:rPr>
              <a:t>QUAL A </a:t>
            </a:r>
            <a:r>
              <a:rPr b="1" lang="pt-BR" sz="3100">
                <a:latin typeface="Rubik"/>
                <a:ea typeface="Rubik"/>
                <a:cs typeface="Rubik"/>
                <a:sym typeface="Rubik"/>
              </a:rPr>
              <a:t>DIFERENÇA</a:t>
            </a:r>
            <a:r>
              <a:rPr b="1" lang="pt-BR" sz="3100">
                <a:latin typeface="Rubik"/>
                <a:ea typeface="Rubik"/>
                <a:cs typeface="Rubik"/>
                <a:sym typeface="Rubik"/>
              </a:rPr>
              <a:t> ENTRE OS DOIS CAMINHOS?</a:t>
            </a:r>
            <a:endParaRPr b="1" sz="3100">
              <a:solidFill>
                <a:srgbClr val="B382B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03"/>
          <p:cNvSpPr/>
          <p:nvPr/>
        </p:nvSpPr>
        <p:spPr>
          <a:xfrm>
            <a:off x="335100" y="2083875"/>
            <a:ext cx="6739200" cy="662100"/>
          </a:xfrm>
          <a:prstGeom prst="rect">
            <a:avLst/>
          </a:prstGeom>
          <a:solidFill>
            <a:srgbClr val="D9D2E9"/>
          </a:soli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1" name="Google Shape;721;p103"/>
          <p:cNvSpPr txBox="1"/>
          <p:nvPr/>
        </p:nvSpPr>
        <p:spPr>
          <a:xfrm>
            <a:off x="-266025" y="1714496"/>
            <a:ext cx="6103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b="1" lang="pt-BR" sz="4900">
                <a:latin typeface="Rubik"/>
                <a:ea typeface="Rubik"/>
                <a:cs typeface="Rubik"/>
                <a:sym typeface="Rubik"/>
              </a:rPr>
              <a:t>BRANCHS</a:t>
            </a:r>
            <a:endParaRPr b="1" sz="49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4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7" name="Google Shape;727;p104"/>
          <p:cNvSpPr txBox="1"/>
          <p:nvPr/>
        </p:nvSpPr>
        <p:spPr>
          <a:xfrm>
            <a:off x="911825" y="1958450"/>
            <a:ext cx="66501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highlight>
                  <a:srgbClr val="F5F5F5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As Branchs são ramificações do </a:t>
            </a:r>
            <a:r>
              <a:rPr lang="pt-BR" sz="1800">
                <a:solidFill>
                  <a:schemeClr val="dk1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</a:t>
            </a:r>
            <a:r>
              <a:rPr lang="pt-BR" sz="1800">
                <a:solidFill>
                  <a:schemeClr val="dk1"/>
                </a:solidFill>
                <a:highlight>
                  <a:srgbClr val="F5F5F5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, são um indicadoras de suas mudanças. </a:t>
            </a:r>
            <a:endParaRPr sz="1800">
              <a:solidFill>
                <a:schemeClr val="dk1"/>
              </a:solidFill>
              <a:highlight>
                <a:srgbClr val="F5F5F5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5F5F5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highlight>
                  <a:srgbClr val="F5F5F5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Quando você quiser adicionar um novo recurso ou corrigir um bug—</a:t>
            </a:r>
            <a:r>
              <a:rPr b="1" lang="pt-BR" sz="1800">
                <a:solidFill>
                  <a:srgbClr val="B382BA"/>
                </a:solidFill>
                <a:highlight>
                  <a:srgbClr val="F5F5F5"/>
                </a:highlight>
                <a:latin typeface="Montserrat"/>
                <a:ea typeface="Montserrat"/>
                <a:cs typeface="Montserrat"/>
                <a:sym typeface="Montserrat"/>
              </a:rPr>
              <a:t>não importa o tamanho, grande ou pequeno</a:t>
            </a:r>
            <a:r>
              <a:rPr lang="pt-BR" sz="1800">
                <a:solidFill>
                  <a:schemeClr val="dk1"/>
                </a:solidFill>
                <a:highlight>
                  <a:srgbClr val="F5F5F5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—basta criar uma nova ramificação para encapsular as mudanças. </a:t>
            </a:r>
            <a:endParaRPr sz="1800">
              <a:solidFill>
                <a:schemeClr val="dk1"/>
              </a:solidFill>
              <a:highlight>
                <a:srgbClr val="F5F5F5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/>
          <p:nvPr/>
        </p:nvSpPr>
        <p:spPr>
          <a:xfrm>
            <a:off x="677550" y="1432125"/>
            <a:ext cx="158700" cy="2270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1016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F729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67F7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904850" y="2118721"/>
            <a:ext cx="6103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202124"/>
                </a:solidFill>
                <a:highlight>
                  <a:srgbClr val="FFFFFF"/>
                </a:highlight>
              </a:rPr>
              <a:t>O </a:t>
            </a:r>
            <a:r>
              <a:rPr b="1" lang="pt-BR" sz="2000">
                <a:solidFill>
                  <a:srgbClr val="202124"/>
                </a:solidFill>
                <a:highlight>
                  <a:srgbClr val="FFFFFF"/>
                </a:highlight>
              </a:rPr>
              <a:t>Git </a:t>
            </a:r>
            <a:r>
              <a:rPr lang="pt-BR" sz="2000">
                <a:solidFill>
                  <a:srgbClr val="202124"/>
                </a:solidFill>
                <a:highlight>
                  <a:srgbClr val="FFFFFF"/>
                </a:highlight>
              </a:rPr>
              <a:t>é um sistema de </a:t>
            </a:r>
            <a:r>
              <a:rPr b="1" lang="pt-BR" sz="2000">
                <a:solidFill>
                  <a:srgbClr val="202124"/>
                </a:solidFill>
                <a:highlight>
                  <a:srgbClr val="FFFFFF"/>
                </a:highlight>
              </a:rPr>
              <a:t>versionamento</a:t>
            </a:r>
            <a:r>
              <a:rPr lang="pt-BR" sz="2000">
                <a:solidFill>
                  <a:srgbClr val="202124"/>
                </a:solidFill>
                <a:highlight>
                  <a:srgbClr val="FFFFFF"/>
                </a:highlight>
              </a:rPr>
              <a:t> que protege os projetos.</a:t>
            </a:r>
            <a:endParaRPr sz="20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202124"/>
                </a:solidFill>
                <a:highlight>
                  <a:srgbClr val="FFFFFF"/>
                </a:highlight>
              </a:rPr>
              <a:t>O </a:t>
            </a:r>
            <a:r>
              <a:rPr b="1" lang="pt-BR" sz="2000">
                <a:solidFill>
                  <a:srgbClr val="202124"/>
                </a:solidFill>
                <a:highlight>
                  <a:srgbClr val="FFFFFF"/>
                </a:highlight>
              </a:rPr>
              <a:t>Git</a:t>
            </a:r>
            <a:r>
              <a:rPr lang="pt-BR" sz="2000">
                <a:solidFill>
                  <a:srgbClr val="202124"/>
                </a:solidFill>
                <a:highlight>
                  <a:srgbClr val="FFFFFF"/>
                </a:highlight>
              </a:rPr>
              <a:t> é um </a:t>
            </a:r>
            <a:r>
              <a:rPr b="1" lang="pt-BR" sz="2000">
                <a:solidFill>
                  <a:srgbClr val="202124"/>
                </a:solidFill>
                <a:highlight>
                  <a:srgbClr val="FFFFFF"/>
                </a:highlight>
              </a:rPr>
              <a:t>Sistema de Controle de Versão Distribuído</a:t>
            </a:r>
            <a:r>
              <a:rPr lang="pt-BR" sz="2000">
                <a:solidFill>
                  <a:srgbClr val="202124"/>
                </a:solidFill>
                <a:highlight>
                  <a:srgbClr val="FFFFFF"/>
                </a:highlight>
              </a:rPr>
              <a:t> que evita que alterações realizadas em um projeto modifiquem o </a:t>
            </a:r>
            <a:r>
              <a:rPr b="1" lang="pt-BR" sz="2000">
                <a:solidFill>
                  <a:srgbClr val="202124"/>
                </a:solidFill>
                <a:highlight>
                  <a:srgbClr val="FFFFFF"/>
                </a:highlight>
              </a:rPr>
              <a:t>código-fonte.</a:t>
            </a:r>
            <a:endParaRPr b="1" sz="1700">
              <a:solidFill>
                <a:srgbClr val="70757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70757A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Vamos verificar quantas branch’s temos:</a:t>
            </a:r>
            <a:endParaRPr sz="26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branch -a</a:t>
            </a:r>
            <a:endParaRPr sz="26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33" name="Google Shape;733;p105"/>
          <p:cNvPicPr preferRelativeResize="0"/>
          <p:nvPr/>
        </p:nvPicPr>
        <p:blipFill rotWithShape="1">
          <a:blip r:embed="rId3">
            <a:alphaModFix/>
          </a:blip>
          <a:srcRect b="44681" l="30754" r="28057" t="40330"/>
          <a:stretch/>
        </p:blipFill>
        <p:spPr>
          <a:xfrm>
            <a:off x="508775" y="1679650"/>
            <a:ext cx="8285274" cy="169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185863"/>
            <a:ext cx="4838700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MAIN</a:t>
            </a:r>
            <a:endParaRPr sz="2100"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0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Adicionar minha branch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925" y="1251400"/>
            <a:ext cx="3474950" cy="34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Criando uma “cópia” do projeto para então alterá-lo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51" name="Google Shape;75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925" y="3249913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108"/>
          <p:cNvSpPr txBox="1"/>
          <p:nvPr/>
        </p:nvSpPr>
        <p:spPr>
          <a:xfrm>
            <a:off x="5764525" y="4316550"/>
            <a:ext cx="304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Criando branch</a:t>
            </a:r>
            <a:endParaRPr sz="24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753" name="Google Shape;753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3500" y="2067400"/>
            <a:ext cx="849925" cy="8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9000" y="2677151"/>
            <a:ext cx="506550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8900" y="2067400"/>
            <a:ext cx="849925" cy="8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4400" y="2677151"/>
            <a:ext cx="506550" cy="21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7" name="Google Shape;757;p108"/>
          <p:cNvCxnSpPr>
            <a:stCxn id="753" idx="0"/>
            <a:endCxn id="755" idx="0"/>
          </p:cNvCxnSpPr>
          <p:nvPr/>
        </p:nvCxnSpPr>
        <p:spPr>
          <a:xfrm flipH="1" rot="-5400000">
            <a:off x="4185862" y="1420000"/>
            <a:ext cx="600" cy="1295400"/>
          </a:xfrm>
          <a:prstGeom prst="curvedConnector3">
            <a:avLst>
              <a:gd fmla="val -396875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8" name="Google Shape;758;p108"/>
          <p:cNvSpPr txBox="1"/>
          <p:nvPr/>
        </p:nvSpPr>
        <p:spPr>
          <a:xfrm>
            <a:off x="269250" y="2247050"/>
            <a:ext cx="2463300" cy="85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Arvo"/>
                <a:ea typeface="Arvo"/>
                <a:cs typeface="Arvo"/>
                <a:sym typeface="Arvo"/>
              </a:rPr>
              <a:t>Não mexo no projeto na branch master!</a:t>
            </a:r>
            <a:endParaRPr>
              <a:solidFill>
                <a:srgbClr val="FF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59" name="Google Shape;759;p108"/>
          <p:cNvSpPr txBox="1"/>
          <p:nvPr/>
        </p:nvSpPr>
        <p:spPr>
          <a:xfrm>
            <a:off x="5679450" y="2247050"/>
            <a:ext cx="2463300" cy="85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Arvo"/>
                <a:ea typeface="Arvo"/>
                <a:cs typeface="Arvo"/>
                <a:sym typeface="Arvo"/>
              </a:rPr>
              <a:t>Altero o projeto que está na branch nova</a:t>
            </a:r>
            <a:endParaRPr>
              <a:solidFill>
                <a:srgbClr val="00FF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760" name="Google Shape;760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5800" y="2307700"/>
            <a:ext cx="338050" cy="3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08"/>
          <p:cNvSpPr txBox="1"/>
          <p:nvPr/>
        </p:nvSpPr>
        <p:spPr>
          <a:xfrm>
            <a:off x="3189700" y="941525"/>
            <a:ext cx="43824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git checkout -b novaBranch</a:t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725" y="3685975"/>
            <a:ext cx="7706524" cy="12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Mudando de branch: 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checkout -b ex-aula-lydia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8" name="Google Shape;768;p109"/>
          <p:cNvSpPr txBox="1"/>
          <p:nvPr>
            <p:ph type="title"/>
          </p:nvPr>
        </p:nvSpPr>
        <p:spPr>
          <a:xfrm>
            <a:off x="311700" y="2731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Checando em que branch estamos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branch -a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9" name="Google Shape;769;p109"/>
          <p:cNvSpPr/>
          <p:nvPr/>
        </p:nvSpPr>
        <p:spPr>
          <a:xfrm>
            <a:off x="8600600" y="3742275"/>
            <a:ext cx="421500" cy="192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109"/>
          <p:cNvSpPr/>
          <p:nvPr/>
        </p:nvSpPr>
        <p:spPr>
          <a:xfrm>
            <a:off x="6878075" y="3685975"/>
            <a:ext cx="1662300" cy="3252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1" name="Google Shape;77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075" y="1538050"/>
            <a:ext cx="7153374" cy="6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Entrar no VSCode: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code .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77" name="Google Shape;777;p110"/>
          <p:cNvPicPr preferRelativeResize="0"/>
          <p:nvPr/>
        </p:nvPicPr>
        <p:blipFill rotWithShape="1">
          <a:blip r:embed="rId3">
            <a:alphaModFix/>
          </a:blip>
          <a:srcRect b="7133" l="15076" r="10948" t="4033"/>
          <a:stretch/>
        </p:blipFill>
        <p:spPr>
          <a:xfrm>
            <a:off x="2202375" y="1352075"/>
            <a:ext cx="5031974" cy="339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OBRIGATÓRIO SÓ</a:t>
            </a: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ATÉ</a:t>
            </a: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AQUI!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Vamos alterar o site da pasta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highlight>
                  <a:srgbClr val="B382B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Instagraminho-reprograma</a:t>
            </a:r>
            <a:endParaRPr>
              <a:solidFill>
                <a:srgbClr val="000000"/>
              </a:solidFill>
              <a:highlight>
                <a:srgbClr val="B382B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Como está o index.html da pasta Instagraminho:</a:t>
            </a:r>
            <a:endParaRPr sz="1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93" name="Google Shape;793;p113"/>
          <p:cNvPicPr preferRelativeResize="0"/>
          <p:nvPr/>
        </p:nvPicPr>
        <p:blipFill rotWithShape="1">
          <a:blip r:embed="rId3">
            <a:alphaModFix/>
          </a:blip>
          <a:srcRect b="6225" l="0" r="0" t="8956"/>
          <a:stretch/>
        </p:blipFill>
        <p:spPr>
          <a:xfrm>
            <a:off x="1170850" y="1066325"/>
            <a:ext cx="6802301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 VSCode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99" name="Google Shape;799;p114"/>
          <p:cNvPicPr preferRelativeResize="0"/>
          <p:nvPr/>
        </p:nvPicPr>
        <p:blipFill rotWithShape="1">
          <a:blip r:embed="rId3">
            <a:alphaModFix/>
          </a:blip>
          <a:srcRect b="5860" l="0" r="27875" t="29022"/>
          <a:stretch/>
        </p:blipFill>
        <p:spPr>
          <a:xfrm>
            <a:off x="1561575" y="1141400"/>
            <a:ext cx="4906125" cy="24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14"/>
          <p:cNvSpPr/>
          <p:nvPr/>
        </p:nvSpPr>
        <p:spPr>
          <a:xfrm>
            <a:off x="1388900" y="3392525"/>
            <a:ext cx="1023900" cy="3132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